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67" r:id="rId3"/>
    <p:sldId id="367" r:id="rId4"/>
    <p:sldId id="261" r:id="rId5"/>
    <p:sldId id="368" r:id="rId6"/>
    <p:sldId id="260" r:id="rId7"/>
    <p:sldId id="327" r:id="rId8"/>
    <p:sldId id="262" r:id="rId9"/>
    <p:sldId id="419" r:id="rId10"/>
    <p:sldId id="328" r:id="rId11"/>
    <p:sldId id="329" r:id="rId12"/>
    <p:sldId id="331" r:id="rId13"/>
    <p:sldId id="332" r:id="rId14"/>
    <p:sldId id="333" r:id="rId15"/>
    <p:sldId id="420" r:id="rId16"/>
    <p:sldId id="421" r:id="rId17"/>
    <p:sldId id="353" r:id="rId18"/>
    <p:sldId id="418" r:id="rId19"/>
    <p:sldId id="370" r:id="rId20"/>
    <p:sldId id="369" r:id="rId21"/>
    <p:sldId id="422" r:id="rId22"/>
    <p:sldId id="423" r:id="rId23"/>
    <p:sldId id="383" r:id="rId24"/>
    <p:sldId id="380" r:id="rId25"/>
    <p:sldId id="358" r:id="rId26"/>
    <p:sldId id="375" r:id="rId27"/>
    <p:sldId id="424" r:id="rId28"/>
    <p:sldId id="376" r:id="rId29"/>
    <p:sldId id="257" r:id="rId30"/>
    <p:sldId id="372" r:id="rId31"/>
    <p:sldId id="373" r:id="rId32"/>
    <p:sldId id="378" r:id="rId33"/>
    <p:sldId id="379" r:id="rId34"/>
    <p:sldId id="384" r:id="rId35"/>
    <p:sldId id="381" r:id="rId36"/>
    <p:sldId id="407" r:id="rId37"/>
    <p:sldId id="416" r:id="rId38"/>
    <p:sldId id="415" r:id="rId39"/>
    <p:sldId id="408" r:id="rId40"/>
    <p:sldId id="382" r:id="rId41"/>
    <p:sldId id="385" r:id="rId42"/>
    <p:sldId id="425" r:id="rId43"/>
    <p:sldId id="411" r:id="rId44"/>
    <p:sldId id="413" r:id="rId45"/>
    <p:sldId id="410" r:id="rId46"/>
    <p:sldId id="414" r:id="rId47"/>
    <p:sldId id="426" r:id="rId48"/>
    <p:sldId id="417" r:id="rId49"/>
    <p:sldId id="409" r:id="rId50"/>
    <p:sldId id="389" r:id="rId51"/>
    <p:sldId id="390" r:id="rId52"/>
    <p:sldId id="401" r:id="rId53"/>
    <p:sldId id="402" r:id="rId54"/>
    <p:sldId id="266" r:id="rId5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808080"/>
    <a:srgbClr val="00C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60" autoAdjust="0"/>
    <p:restoredTop sz="86804" autoAdjust="0"/>
  </p:normalViewPr>
  <p:slideViewPr>
    <p:cSldViewPr snapToGrid="0">
      <p:cViewPr varScale="1">
        <p:scale>
          <a:sx n="79" d="100"/>
          <a:sy n="79" d="100"/>
        </p:scale>
        <p:origin x="11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0C461-5D8A-4B75-A5D6-33D3EFC98646}" type="datetimeFigureOut">
              <a:rPr lang="zh-TW" altLang="en-US" smtClean="0"/>
              <a:t>2022/6/10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6DCFD-E625-4B29-9888-747BC414D3C1}" type="slidenum">
              <a:rPr lang="zh-TW" altLang="en-US" smtClean="0"/>
              <a:t>‹#›</a:t>
            </a:fld>
            <a:endParaRPr lang="zh-TW" altLang="en-US"/>
          </a:p>
        </p:txBody>
      </p:sp>
    </p:spTree>
    <p:extLst>
      <p:ext uri="{BB962C8B-B14F-4D97-AF65-F5344CB8AC3E}">
        <p14:creationId xmlns:p14="http://schemas.microsoft.com/office/powerpoint/2010/main" val="3000024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6</a:t>
            </a:fld>
            <a:endParaRPr lang="zh-TW" altLang="en-US"/>
          </a:p>
        </p:txBody>
      </p:sp>
    </p:spTree>
    <p:extLst>
      <p:ext uri="{BB962C8B-B14F-4D97-AF65-F5344CB8AC3E}">
        <p14:creationId xmlns:p14="http://schemas.microsoft.com/office/powerpoint/2010/main" val="3087352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23</a:t>
            </a:fld>
            <a:endParaRPr lang="zh-TW" altLang="en-US"/>
          </a:p>
        </p:txBody>
      </p:sp>
    </p:spTree>
    <p:extLst>
      <p:ext uri="{BB962C8B-B14F-4D97-AF65-F5344CB8AC3E}">
        <p14:creationId xmlns:p14="http://schemas.microsoft.com/office/powerpoint/2010/main" val="2454224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26</a:t>
            </a:fld>
            <a:endParaRPr lang="zh-TW" altLang="en-US"/>
          </a:p>
        </p:txBody>
      </p:sp>
    </p:spTree>
    <p:extLst>
      <p:ext uri="{BB962C8B-B14F-4D97-AF65-F5344CB8AC3E}">
        <p14:creationId xmlns:p14="http://schemas.microsoft.com/office/powerpoint/2010/main" val="2477157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27</a:t>
            </a:fld>
            <a:endParaRPr lang="zh-TW" altLang="en-US"/>
          </a:p>
        </p:txBody>
      </p:sp>
    </p:spTree>
    <p:extLst>
      <p:ext uri="{BB962C8B-B14F-4D97-AF65-F5344CB8AC3E}">
        <p14:creationId xmlns:p14="http://schemas.microsoft.com/office/powerpoint/2010/main" val="106800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28</a:t>
            </a:fld>
            <a:endParaRPr lang="zh-TW" altLang="en-US"/>
          </a:p>
        </p:txBody>
      </p:sp>
    </p:spTree>
    <p:extLst>
      <p:ext uri="{BB962C8B-B14F-4D97-AF65-F5344CB8AC3E}">
        <p14:creationId xmlns:p14="http://schemas.microsoft.com/office/powerpoint/2010/main" val="2128376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29</a:t>
            </a:fld>
            <a:endParaRPr lang="zh-TW" altLang="en-US"/>
          </a:p>
        </p:txBody>
      </p:sp>
    </p:spTree>
    <p:extLst>
      <p:ext uri="{BB962C8B-B14F-4D97-AF65-F5344CB8AC3E}">
        <p14:creationId xmlns:p14="http://schemas.microsoft.com/office/powerpoint/2010/main" val="1397451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30</a:t>
            </a:fld>
            <a:endParaRPr lang="zh-TW" altLang="en-US"/>
          </a:p>
        </p:txBody>
      </p:sp>
    </p:spTree>
    <p:extLst>
      <p:ext uri="{BB962C8B-B14F-4D97-AF65-F5344CB8AC3E}">
        <p14:creationId xmlns:p14="http://schemas.microsoft.com/office/powerpoint/2010/main" val="4274122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31</a:t>
            </a:fld>
            <a:endParaRPr lang="zh-TW" altLang="en-US"/>
          </a:p>
        </p:txBody>
      </p:sp>
    </p:spTree>
    <p:extLst>
      <p:ext uri="{BB962C8B-B14F-4D97-AF65-F5344CB8AC3E}">
        <p14:creationId xmlns:p14="http://schemas.microsoft.com/office/powerpoint/2010/main" val="117206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32</a:t>
            </a:fld>
            <a:endParaRPr lang="zh-TW" altLang="en-US"/>
          </a:p>
        </p:txBody>
      </p:sp>
    </p:spTree>
    <p:extLst>
      <p:ext uri="{BB962C8B-B14F-4D97-AF65-F5344CB8AC3E}">
        <p14:creationId xmlns:p14="http://schemas.microsoft.com/office/powerpoint/2010/main" val="1997053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33</a:t>
            </a:fld>
            <a:endParaRPr lang="zh-TW" altLang="en-US"/>
          </a:p>
        </p:txBody>
      </p:sp>
    </p:spTree>
    <p:extLst>
      <p:ext uri="{BB962C8B-B14F-4D97-AF65-F5344CB8AC3E}">
        <p14:creationId xmlns:p14="http://schemas.microsoft.com/office/powerpoint/2010/main" val="261793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34</a:t>
            </a:fld>
            <a:endParaRPr lang="zh-TW" altLang="en-US"/>
          </a:p>
        </p:txBody>
      </p:sp>
    </p:spTree>
    <p:extLst>
      <p:ext uri="{BB962C8B-B14F-4D97-AF65-F5344CB8AC3E}">
        <p14:creationId xmlns:p14="http://schemas.microsoft.com/office/powerpoint/2010/main" val="1026634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14</a:t>
            </a:fld>
            <a:endParaRPr lang="zh-TW" altLang="en-US"/>
          </a:p>
        </p:txBody>
      </p:sp>
    </p:spTree>
    <p:extLst>
      <p:ext uri="{BB962C8B-B14F-4D97-AF65-F5344CB8AC3E}">
        <p14:creationId xmlns:p14="http://schemas.microsoft.com/office/powerpoint/2010/main" val="3690996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40</a:t>
            </a:fld>
            <a:endParaRPr lang="zh-TW" altLang="en-US"/>
          </a:p>
        </p:txBody>
      </p:sp>
    </p:spTree>
    <p:extLst>
      <p:ext uri="{BB962C8B-B14F-4D97-AF65-F5344CB8AC3E}">
        <p14:creationId xmlns:p14="http://schemas.microsoft.com/office/powerpoint/2010/main" val="2340928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41</a:t>
            </a:fld>
            <a:endParaRPr lang="zh-TW" altLang="en-US"/>
          </a:p>
        </p:txBody>
      </p:sp>
    </p:spTree>
    <p:extLst>
      <p:ext uri="{BB962C8B-B14F-4D97-AF65-F5344CB8AC3E}">
        <p14:creationId xmlns:p14="http://schemas.microsoft.com/office/powerpoint/2010/main" val="2394411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42</a:t>
            </a:fld>
            <a:endParaRPr lang="zh-TW" altLang="en-US"/>
          </a:p>
        </p:txBody>
      </p:sp>
    </p:spTree>
    <p:extLst>
      <p:ext uri="{BB962C8B-B14F-4D97-AF65-F5344CB8AC3E}">
        <p14:creationId xmlns:p14="http://schemas.microsoft.com/office/powerpoint/2010/main" val="2134268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43</a:t>
            </a:fld>
            <a:endParaRPr lang="zh-TW" altLang="en-US"/>
          </a:p>
        </p:txBody>
      </p:sp>
    </p:spTree>
    <p:extLst>
      <p:ext uri="{BB962C8B-B14F-4D97-AF65-F5344CB8AC3E}">
        <p14:creationId xmlns:p14="http://schemas.microsoft.com/office/powerpoint/2010/main" val="517375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44</a:t>
            </a:fld>
            <a:endParaRPr lang="zh-TW" altLang="en-US"/>
          </a:p>
        </p:txBody>
      </p:sp>
    </p:spTree>
    <p:extLst>
      <p:ext uri="{BB962C8B-B14F-4D97-AF65-F5344CB8AC3E}">
        <p14:creationId xmlns:p14="http://schemas.microsoft.com/office/powerpoint/2010/main" val="2509669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45</a:t>
            </a:fld>
            <a:endParaRPr lang="zh-TW" altLang="en-US"/>
          </a:p>
        </p:txBody>
      </p:sp>
    </p:spTree>
    <p:extLst>
      <p:ext uri="{BB962C8B-B14F-4D97-AF65-F5344CB8AC3E}">
        <p14:creationId xmlns:p14="http://schemas.microsoft.com/office/powerpoint/2010/main" val="2171266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46</a:t>
            </a:fld>
            <a:endParaRPr lang="zh-TW" altLang="en-US"/>
          </a:p>
        </p:txBody>
      </p:sp>
    </p:spTree>
    <p:extLst>
      <p:ext uri="{BB962C8B-B14F-4D97-AF65-F5344CB8AC3E}">
        <p14:creationId xmlns:p14="http://schemas.microsoft.com/office/powerpoint/2010/main" val="433486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47</a:t>
            </a:fld>
            <a:endParaRPr lang="zh-TW" altLang="en-US"/>
          </a:p>
        </p:txBody>
      </p:sp>
    </p:spTree>
    <p:extLst>
      <p:ext uri="{BB962C8B-B14F-4D97-AF65-F5344CB8AC3E}">
        <p14:creationId xmlns:p14="http://schemas.microsoft.com/office/powerpoint/2010/main" val="3844798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48</a:t>
            </a:fld>
            <a:endParaRPr lang="zh-TW" altLang="en-US"/>
          </a:p>
        </p:txBody>
      </p:sp>
    </p:spTree>
    <p:extLst>
      <p:ext uri="{BB962C8B-B14F-4D97-AF65-F5344CB8AC3E}">
        <p14:creationId xmlns:p14="http://schemas.microsoft.com/office/powerpoint/2010/main" val="2883549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06DCFD-E625-4B29-9888-747BC414D3C1}" type="slidenum">
              <a:rPr lang="zh-TW" altLang="en-US" smtClean="0"/>
              <a:t>49</a:t>
            </a:fld>
            <a:endParaRPr lang="zh-TW" altLang="en-US"/>
          </a:p>
        </p:txBody>
      </p:sp>
    </p:spTree>
    <p:extLst>
      <p:ext uri="{BB962C8B-B14F-4D97-AF65-F5344CB8AC3E}">
        <p14:creationId xmlns:p14="http://schemas.microsoft.com/office/powerpoint/2010/main" val="20706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15</a:t>
            </a:fld>
            <a:endParaRPr lang="zh-TW" altLang="en-US"/>
          </a:p>
        </p:txBody>
      </p:sp>
    </p:spTree>
    <p:extLst>
      <p:ext uri="{BB962C8B-B14F-4D97-AF65-F5344CB8AC3E}">
        <p14:creationId xmlns:p14="http://schemas.microsoft.com/office/powerpoint/2010/main" val="2216841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16</a:t>
            </a:fld>
            <a:endParaRPr lang="zh-TW" altLang="en-US"/>
          </a:p>
        </p:txBody>
      </p:sp>
    </p:spTree>
    <p:extLst>
      <p:ext uri="{BB962C8B-B14F-4D97-AF65-F5344CB8AC3E}">
        <p14:creationId xmlns:p14="http://schemas.microsoft.com/office/powerpoint/2010/main" val="1091476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18</a:t>
            </a:fld>
            <a:endParaRPr lang="zh-TW" altLang="en-US"/>
          </a:p>
        </p:txBody>
      </p:sp>
    </p:spTree>
    <p:extLst>
      <p:ext uri="{BB962C8B-B14F-4D97-AF65-F5344CB8AC3E}">
        <p14:creationId xmlns:p14="http://schemas.microsoft.com/office/powerpoint/2010/main" val="499211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19</a:t>
            </a:fld>
            <a:endParaRPr lang="zh-TW" altLang="en-US"/>
          </a:p>
        </p:txBody>
      </p:sp>
    </p:spTree>
    <p:extLst>
      <p:ext uri="{BB962C8B-B14F-4D97-AF65-F5344CB8AC3E}">
        <p14:creationId xmlns:p14="http://schemas.microsoft.com/office/powerpoint/2010/main" val="279450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20</a:t>
            </a:fld>
            <a:endParaRPr lang="zh-TW" altLang="en-US"/>
          </a:p>
        </p:txBody>
      </p:sp>
    </p:spTree>
    <p:extLst>
      <p:ext uri="{BB962C8B-B14F-4D97-AF65-F5344CB8AC3E}">
        <p14:creationId xmlns:p14="http://schemas.microsoft.com/office/powerpoint/2010/main" val="1441754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21</a:t>
            </a:fld>
            <a:endParaRPr lang="zh-TW" altLang="en-US"/>
          </a:p>
        </p:txBody>
      </p:sp>
    </p:spTree>
    <p:extLst>
      <p:ext uri="{BB962C8B-B14F-4D97-AF65-F5344CB8AC3E}">
        <p14:creationId xmlns:p14="http://schemas.microsoft.com/office/powerpoint/2010/main" val="292539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6DCFD-E625-4B29-9888-747BC414D3C1}" type="slidenum">
              <a:rPr lang="zh-TW" altLang="en-US" smtClean="0"/>
              <a:t>22</a:t>
            </a:fld>
            <a:endParaRPr lang="zh-TW" altLang="en-US"/>
          </a:p>
        </p:txBody>
      </p:sp>
    </p:spTree>
    <p:extLst>
      <p:ext uri="{BB962C8B-B14F-4D97-AF65-F5344CB8AC3E}">
        <p14:creationId xmlns:p14="http://schemas.microsoft.com/office/powerpoint/2010/main" val="2164150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B4ACE215-9407-43F5-A6FD-63BF0BD148B1}" type="datetimeFigureOut">
              <a:rPr lang="zh-TW" altLang="en-US" smtClean="0"/>
              <a:t>2022/6/10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712013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4ACE215-9407-43F5-A6FD-63BF0BD148B1}" type="datetimeFigureOut">
              <a:rPr lang="zh-TW" altLang="en-US" smtClean="0"/>
              <a:t>2022/6/10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1700413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4ACE215-9407-43F5-A6FD-63BF0BD148B1}" type="datetimeFigureOut">
              <a:rPr lang="zh-TW" altLang="en-US" smtClean="0"/>
              <a:t>2022/6/10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498434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4ACE215-9407-43F5-A6FD-63BF0BD148B1}" type="datetimeFigureOut">
              <a:rPr lang="zh-TW" altLang="en-US" smtClean="0"/>
              <a:t>2022/6/10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19262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B4ACE215-9407-43F5-A6FD-63BF0BD148B1}" type="datetimeFigureOut">
              <a:rPr lang="zh-TW" altLang="en-US" smtClean="0"/>
              <a:t>2022/6/10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3241028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B4ACE215-9407-43F5-A6FD-63BF0BD148B1}" type="datetimeFigureOut">
              <a:rPr lang="zh-TW" altLang="en-US" smtClean="0"/>
              <a:t>2022/6/10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248960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B4ACE215-9407-43F5-A6FD-63BF0BD148B1}" type="datetimeFigureOut">
              <a:rPr lang="zh-TW" altLang="en-US" smtClean="0"/>
              <a:t>2022/6/10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2550850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4ACE215-9407-43F5-A6FD-63BF0BD148B1}" type="datetimeFigureOut">
              <a:rPr lang="zh-TW" altLang="en-US" smtClean="0"/>
              <a:t>2022/6/10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4068239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4ACE215-9407-43F5-A6FD-63BF0BD148B1}" type="datetimeFigureOut">
              <a:rPr lang="zh-TW" altLang="en-US" smtClean="0"/>
              <a:t>2022/6/10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3281308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4ACE215-9407-43F5-A6FD-63BF0BD148B1}" type="datetimeFigureOut">
              <a:rPr lang="zh-TW" altLang="en-US" smtClean="0"/>
              <a:t>2022/6/10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80484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4ACE215-9407-43F5-A6FD-63BF0BD148B1}" type="datetimeFigureOut">
              <a:rPr lang="zh-TW" altLang="en-US" smtClean="0"/>
              <a:t>2022/6/10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2789917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CE215-9407-43F5-A6FD-63BF0BD148B1}" type="datetimeFigureOut">
              <a:rPr lang="zh-TW" altLang="en-US" smtClean="0"/>
              <a:t>2022/6/10</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4F4C4-2BF9-4137-BFBD-BFDF8EA04070}" type="slidenum">
              <a:rPr lang="zh-TW" altLang="en-US" smtClean="0"/>
              <a:t>‹#›</a:t>
            </a:fld>
            <a:endParaRPr lang="zh-TW" altLang="en-US"/>
          </a:p>
        </p:txBody>
      </p:sp>
    </p:spTree>
    <p:extLst>
      <p:ext uri="{BB962C8B-B14F-4D97-AF65-F5344CB8AC3E}">
        <p14:creationId xmlns:p14="http://schemas.microsoft.com/office/powerpoint/2010/main" val="3437496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0"/>
            <a:ext cx="9144000" cy="2387600"/>
          </a:xfrm>
        </p:spPr>
        <p:txBody>
          <a:bodyPr/>
          <a:lstStyle/>
          <a:p>
            <a:r>
              <a:rPr lang="en-US" altLang="zh-TW" dirty="0" smtClean="0"/>
              <a:t>OOP Final Programming Test</a:t>
            </a:r>
            <a:br>
              <a:rPr lang="en-US" altLang="zh-TW" dirty="0" smtClean="0"/>
            </a:br>
            <a:r>
              <a:rPr lang="en-US" altLang="zh-TW" dirty="0" smtClean="0"/>
              <a:t>Instruction</a:t>
            </a:r>
            <a:endParaRPr lang="zh-TW" altLang="en-US" dirty="0"/>
          </a:p>
        </p:txBody>
      </p:sp>
      <p:sp>
        <p:nvSpPr>
          <p:cNvPr id="3" name="副標題 2"/>
          <p:cNvSpPr>
            <a:spLocks noGrp="1"/>
          </p:cNvSpPr>
          <p:nvPr>
            <p:ph type="subTitle" idx="1"/>
          </p:nvPr>
        </p:nvSpPr>
        <p:spPr>
          <a:xfrm>
            <a:off x="1524000" y="2638870"/>
            <a:ext cx="9144000" cy="1655762"/>
          </a:xfrm>
        </p:spPr>
        <p:txBody>
          <a:bodyPr>
            <a:noAutofit/>
          </a:bodyPr>
          <a:lstStyle/>
          <a:p>
            <a:r>
              <a:rPr lang="en-US" altLang="zh-TW" sz="4400" dirty="0" smtClean="0"/>
              <a:t>There are three questions. </a:t>
            </a:r>
          </a:p>
          <a:p>
            <a:r>
              <a:rPr lang="en-US" altLang="zh-TW" sz="4400" dirty="0" smtClean="0"/>
              <a:t>In total, there are 100 points.</a:t>
            </a:r>
            <a:endParaRPr lang="zh-TW" altLang="en-US" sz="4400" dirty="0"/>
          </a:p>
          <a:p>
            <a:endParaRPr lang="en-US" altLang="zh-TW" sz="4400" dirty="0" smtClean="0"/>
          </a:p>
          <a:p>
            <a:r>
              <a:rPr lang="en-US" altLang="zh-TW" sz="4400" dirty="0" smtClean="0"/>
              <a:t>You </a:t>
            </a:r>
            <a:r>
              <a:rPr lang="en-US" altLang="zh-TW" sz="4400" b="1" dirty="0" smtClean="0"/>
              <a:t>must use the template </a:t>
            </a:r>
            <a:r>
              <a:rPr lang="en-US" altLang="zh-TW" sz="4400" dirty="0" smtClean="0"/>
              <a:t>to implement all of them.</a:t>
            </a:r>
          </a:p>
        </p:txBody>
      </p:sp>
    </p:spTree>
    <p:extLst>
      <p:ext uri="{BB962C8B-B14F-4D97-AF65-F5344CB8AC3E}">
        <p14:creationId xmlns:p14="http://schemas.microsoft.com/office/powerpoint/2010/main" val="887332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19746" y="466"/>
            <a:ext cx="10515600" cy="1325563"/>
          </a:xfrm>
        </p:spPr>
        <p:txBody>
          <a:bodyPr>
            <a:normAutofit/>
          </a:bodyPr>
          <a:lstStyle/>
          <a:p>
            <a:r>
              <a:rPr lang="en-US" altLang="zh-TW" dirty="0" smtClean="0"/>
              <a:t>Question 1. Graph System. Key F1</a:t>
            </a:r>
            <a:endParaRPr lang="zh-TW" altLang="en-US" dirty="0"/>
          </a:p>
        </p:txBody>
      </p:sp>
      <p:sp>
        <p:nvSpPr>
          <p:cNvPr id="3" name="內容版面配置區 2"/>
          <p:cNvSpPr>
            <a:spLocks noGrp="1"/>
          </p:cNvSpPr>
          <p:nvPr>
            <p:ph idx="1"/>
          </p:nvPr>
        </p:nvSpPr>
        <p:spPr>
          <a:xfrm>
            <a:off x="419746" y="1326029"/>
            <a:ext cx="11610889" cy="5225142"/>
          </a:xfrm>
        </p:spPr>
        <p:txBody>
          <a:bodyPr>
            <a:normAutofit/>
          </a:bodyPr>
          <a:lstStyle/>
          <a:p>
            <a:r>
              <a:rPr lang="en-US" altLang="zh-TW" sz="3200" dirty="0" smtClean="0"/>
              <a:t>Implement a graph system</a:t>
            </a:r>
          </a:p>
          <a:p>
            <a:r>
              <a:rPr lang="en-US" altLang="zh-TW" sz="3200" dirty="0" smtClean="0"/>
              <a:t>Add nodes</a:t>
            </a:r>
          </a:p>
          <a:p>
            <a:r>
              <a:rPr lang="en-US" altLang="zh-TW" sz="3200" dirty="0" smtClean="0"/>
              <a:t>Add edges. </a:t>
            </a:r>
            <a:r>
              <a:rPr lang="en-US" altLang="zh-TW" sz="3200" b="1" dirty="0" smtClean="0"/>
              <a:t>The edge length must be around 5, i.e., 3, 4, 5, 6, 7.</a:t>
            </a:r>
          </a:p>
          <a:p>
            <a:r>
              <a:rPr lang="en-US" altLang="zh-TW" sz="3200" dirty="0" smtClean="0"/>
              <a:t>Reset the graph structure</a:t>
            </a:r>
          </a:p>
          <a:p>
            <a:r>
              <a:rPr lang="en-US" altLang="zh-TW" sz="3200" b="1" dirty="0" smtClean="0"/>
              <a:t>Handle some key events to manipulate some graphs</a:t>
            </a:r>
          </a:p>
          <a:p>
            <a:pPr lvl="1"/>
            <a:r>
              <a:rPr lang="en-US" altLang="zh-TW" sz="2800" b="1" dirty="0" smtClean="0"/>
              <a:t>There are </a:t>
            </a:r>
            <a:r>
              <a:rPr lang="en-US" altLang="zh-TW" sz="2800" b="1" dirty="0" smtClean="0">
                <a:solidFill>
                  <a:srgbClr val="C00000"/>
                </a:solidFill>
              </a:rPr>
              <a:t>FOUR</a:t>
            </a:r>
            <a:r>
              <a:rPr lang="en-US" altLang="zh-TW" sz="2800" b="1" dirty="0" smtClean="0"/>
              <a:t> tasks to implement</a:t>
            </a:r>
          </a:p>
          <a:p>
            <a:pPr lvl="1"/>
            <a:endParaRPr lang="en-US" altLang="zh-TW" sz="2800" dirty="0"/>
          </a:p>
          <a:p>
            <a:pPr algn="just"/>
            <a:r>
              <a:rPr lang="en-US" altLang="zh-TW" sz="3200" dirty="0" smtClean="0"/>
              <a:t>Note: your program does not need to handle the mouse events, e.g., clicking and passive mouse move.</a:t>
            </a:r>
          </a:p>
          <a:p>
            <a:endParaRPr lang="zh-TW" altLang="en-US" sz="3200" dirty="0"/>
          </a:p>
        </p:txBody>
      </p:sp>
    </p:spTree>
    <p:extLst>
      <p:ext uri="{BB962C8B-B14F-4D97-AF65-F5344CB8AC3E}">
        <p14:creationId xmlns:p14="http://schemas.microsoft.com/office/powerpoint/2010/main" val="3359762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83" y="0"/>
            <a:ext cx="10515600" cy="1325563"/>
          </a:xfrm>
        </p:spPr>
        <p:txBody>
          <a:bodyPr/>
          <a:lstStyle/>
          <a:p>
            <a:r>
              <a:rPr lang="en-US" dirty="0" smtClean="0"/>
              <a:t>Question 1</a:t>
            </a:r>
            <a:endParaRPr lang="en-US" dirty="0"/>
          </a:p>
        </p:txBody>
      </p:sp>
      <p:sp>
        <p:nvSpPr>
          <p:cNvPr id="3" name="Content Placeholder 2"/>
          <p:cNvSpPr>
            <a:spLocks noGrp="1"/>
          </p:cNvSpPr>
          <p:nvPr>
            <p:ph idx="1"/>
          </p:nvPr>
        </p:nvSpPr>
        <p:spPr>
          <a:xfrm>
            <a:off x="233083" y="1488141"/>
            <a:ext cx="11743764" cy="5127812"/>
          </a:xfrm>
        </p:spPr>
        <p:txBody>
          <a:bodyPr>
            <a:normAutofit/>
          </a:bodyPr>
          <a:lstStyle/>
          <a:p>
            <a:pPr marL="0" indent="0">
              <a:buNone/>
            </a:pPr>
            <a:r>
              <a:rPr lang="en-US" sz="3200" dirty="0" smtClean="0"/>
              <a:t>You can modify </a:t>
            </a:r>
            <a:r>
              <a:rPr lang="en-US" sz="3200" b="1" dirty="0" smtClean="0"/>
              <a:t>GRAPH_NODE</a:t>
            </a:r>
            <a:r>
              <a:rPr lang="en-US" sz="3200" dirty="0" smtClean="0"/>
              <a:t> and </a:t>
            </a:r>
            <a:r>
              <a:rPr lang="en-US" sz="3200" b="1" dirty="0" smtClean="0"/>
              <a:t>GRAPH_EDGE</a:t>
            </a:r>
            <a:endParaRPr lang="en-US" sz="3200" b="1" dirty="0"/>
          </a:p>
          <a:p>
            <a:pPr marL="0" indent="0">
              <a:buNone/>
            </a:pPr>
            <a:r>
              <a:rPr lang="en-US" sz="3200" dirty="0"/>
              <a:t>in </a:t>
            </a:r>
            <a:r>
              <a:rPr lang="en-US" sz="3200" dirty="0" err="1" smtClean="0"/>
              <a:t>graph_basics.h</a:t>
            </a:r>
            <a:endParaRPr lang="en-US" sz="3200" dirty="0" smtClean="0"/>
          </a:p>
          <a:p>
            <a:pPr marL="0" indent="0">
              <a:buNone/>
            </a:pPr>
            <a:endParaRPr lang="en-US" sz="3200" dirty="0" smtClean="0"/>
          </a:p>
          <a:p>
            <a:pPr marL="0" indent="0">
              <a:buNone/>
            </a:pPr>
            <a:r>
              <a:rPr lang="en-US" sz="3200" dirty="0" smtClean="0"/>
              <a:t>You do not need to handle the following pointers:</a:t>
            </a:r>
          </a:p>
          <a:p>
            <a:pPr>
              <a:buFont typeface="Wingdings" panose="05000000000000000000" pitchFamily="2" charset="2"/>
              <a:buChar char="Ø"/>
            </a:pPr>
            <a:r>
              <a:rPr lang="en-US" sz="3200" dirty="0" smtClean="0"/>
              <a:t>	</a:t>
            </a:r>
            <a:r>
              <a:rPr lang="en-US" sz="3200" dirty="0" err="1" smtClean="0"/>
              <a:t>mSelectedNode</a:t>
            </a:r>
            <a:r>
              <a:rPr lang="en-US" sz="3200" dirty="0" smtClean="0"/>
              <a:t> </a:t>
            </a:r>
            <a:r>
              <a:rPr lang="en-US" sz="3200" dirty="0"/>
              <a:t>is the selected node</a:t>
            </a:r>
          </a:p>
          <a:p>
            <a:pPr>
              <a:buFont typeface="Wingdings" panose="05000000000000000000" pitchFamily="2" charset="2"/>
              <a:buChar char="Ø"/>
            </a:pPr>
            <a:r>
              <a:rPr lang="en-US" sz="3200" dirty="0" smtClean="0"/>
              <a:t>	</a:t>
            </a:r>
            <a:r>
              <a:rPr lang="en-US" sz="3200" dirty="0" err="1" smtClean="0"/>
              <a:t>mPassiveSelectedNode</a:t>
            </a:r>
            <a:r>
              <a:rPr lang="en-US" sz="3200" dirty="0" smtClean="0"/>
              <a:t> </a:t>
            </a:r>
            <a:r>
              <a:rPr lang="en-US" sz="3200" dirty="0"/>
              <a:t>is the passive node</a:t>
            </a:r>
          </a:p>
          <a:p>
            <a:pPr marL="0" indent="0">
              <a:buNone/>
            </a:pPr>
            <a:r>
              <a:rPr lang="en-US" sz="3200" dirty="0" smtClean="0"/>
              <a:t>Always set them to </a:t>
            </a:r>
            <a:r>
              <a:rPr lang="en-US" sz="3200" dirty="0" err="1" smtClean="0"/>
              <a:t>nullptr</a:t>
            </a:r>
            <a:r>
              <a:rPr lang="en-US" sz="3200" dirty="0" smtClean="0"/>
              <a:t>.</a:t>
            </a:r>
            <a:endParaRPr lang="en-US" sz="3200" dirty="0"/>
          </a:p>
          <a:p>
            <a:pPr marL="0" indent="0">
              <a:buNone/>
            </a:pPr>
            <a:endParaRPr lang="en-US" sz="3200" dirty="0" smtClean="0"/>
          </a:p>
        </p:txBody>
      </p:sp>
    </p:spTree>
    <p:extLst>
      <p:ext uri="{BB962C8B-B14F-4D97-AF65-F5344CB8AC3E}">
        <p14:creationId xmlns:p14="http://schemas.microsoft.com/office/powerpoint/2010/main" val="4051208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0515600" cy="4486275"/>
          </a:xfrm>
        </p:spPr>
        <p:txBody>
          <a:bodyPr>
            <a:normAutofit/>
          </a:bodyPr>
          <a:lstStyle/>
          <a:p>
            <a:pPr marL="0" indent="0">
              <a:buNone/>
            </a:pPr>
            <a:r>
              <a:rPr lang="en-US" b="1" dirty="0" smtClean="0"/>
              <a:t>Add new functions when necessary.</a:t>
            </a:r>
          </a:p>
          <a:p>
            <a:pPr marL="0" indent="0">
              <a:buNone/>
            </a:pPr>
            <a:endParaRPr lang="en-US" dirty="0" smtClean="0"/>
          </a:p>
          <a:p>
            <a:pPr marL="0" indent="0">
              <a:buNone/>
            </a:pPr>
            <a:r>
              <a:rPr lang="en-US" dirty="0" smtClean="0"/>
              <a:t>Implement the following functions:</a:t>
            </a:r>
          </a:p>
          <a:p>
            <a:pPr marL="0" indent="0">
              <a:buNone/>
            </a:pPr>
            <a:r>
              <a:rPr lang="en-US" dirty="0" smtClean="0"/>
              <a:t>void </a:t>
            </a:r>
            <a:r>
              <a:rPr lang="en-US" dirty="0" err="1" smtClean="0"/>
              <a:t>handleKeyPressedEvent</a:t>
            </a:r>
            <a:r>
              <a:rPr lang="en-US" dirty="0"/>
              <a:t>( unsigned char key ) </a:t>
            </a:r>
            <a:endParaRPr lang="en-US" dirty="0" smtClean="0"/>
          </a:p>
          <a:p>
            <a:pPr marL="0" indent="0">
              <a:buNone/>
            </a:pPr>
            <a:r>
              <a:rPr lang="en-US" dirty="0" err="1" smtClean="0"/>
              <a:t>int</a:t>
            </a:r>
            <a:r>
              <a:rPr lang="en-US" dirty="0" smtClean="0"/>
              <a:t> </a:t>
            </a:r>
            <a:r>
              <a:rPr lang="en-US" dirty="0" err="1"/>
              <a:t>getNumOfNodes</a:t>
            </a:r>
            <a:r>
              <a:rPr lang="en-US" dirty="0"/>
              <a:t>( ) </a:t>
            </a:r>
            <a:r>
              <a:rPr lang="en-US" dirty="0" err="1" smtClean="0"/>
              <a:t>const</a:t>
            </a:r>
            <a:endParaRPr lang="en-US" dirty="0" smtClean="0"/>
          </a:p>
          <a:p>
            <a:pPr marL="0" indent="0">
              <a:buNone/>
            </a:pPr>
            <a:r>
              <a:rPr lang="en-US" dirty="0" err="1" smtClean="0"/>
              <a:t>int</a:t>
            </a:r>
            <a:r>
              <a:rPr lang="en-US" dirty="0" smtClean="0"/>
              <a:t> </a:t>
            </a:r>
            <a:r>
              <a:rPr lang="en-US" dirty="0" err="1" smtClean="0"/>
              <a:t>getNumOfEdges</a:t>
            </a:r>
            <a:r>
              <a:rPr lang="en-US" dirty="0"/>
              <a:t>( ) </a:t>
            </a:r>
            <a:r>
              <a:rPr lang="en-US" dirty="0" err="1" smtClean="0"/>
              <a:t>const</a:t>
            </a:r>
            <a:endParaRPr lang="en-US" dirty="0" smtClean="0"/>
          </a:p>
          <a:p>
            <a:pPr marL="0" indent="0">
              <a:buNone/>
            </a:pPr>
            <a:r>
              <a:rPr lang="en-US" dirty="0" smtClean="0"/>
              <a:t>vector3 </a:t>
            </a:r>
            <a:r>
              <a:rPr lang="en-US" dirty="0" err="1" smtClean="0"/>
              <a:t>getNodePositionOfEdge</a:t>
            </a:r>
            <a:r>
              <a:rPr lang="en-US" dirty="0"/>
              <a:t>( </a:t>
            </a:r>
            <a:r>
              <a:rPr lang="en-US" dirty="0" err="1"/>
              <a:t>int</a:t>
            </a:r>
            <a:r>
              <a:rPr lang="en-US" dirty="0"/>
              <a:t> </a:t>
            </a:r>
            <a:r>
              <a:rPr lang="en-US" dirty="0" err="1"/>
              <a:t>edgeIndex</a:t>
            </a:r>
            <a:r>
              <a:rPr lang="en-US" dirty="0"/>
              <a:t>, </a:t>
            </a:r>
            <a:r>
              <a:rPr lang="en-US" dirty="0" err="1"/>
              <a:t>int</a:t>
            </a:r>
            <a:r>
              <a:rPr lang="en-US" dirty="0"/>
              <a:t> </a:t>
            </a:r>
            <a:r>
              <a:rPr lang="en-US" dirty="0" err="1"/>
              <a:t>nodeIndex</a:t>
            </a:r>
            <a:r>
              <a:rPr lang="en-US" dirty="0"/>
              <a:t> ) </a:t>
            </a:r>
            <a:r>
              <a:rPr lang="en-US" dirty="0" err="1" smtClean="0"/>
              <a:t>const</a:t>
            </a:r>
            <a:r>
              <a:rPr lang="en-US" dirty="0" smtClean="0"/>
              <a:t>;</a:t>
            </a:r>
          </a:p>
          <a:p>
            <a:pPr marL="0" indent="0">
              <a:buNone/>
            </a:pPr>
            <a:r>
              <a:rPr lang="en-US" dirty="0" smtClean="0"/>
              <a:t>void </a:t>
            </a:r>
            <a:r>
              <a:rPr lang="en-US" dirty="0" err="1"/>
              <a:t>getNodeInfo</a:t>
            </a:r>
            <a:r>
              <a:rPr lang="en-US" dirty="0"/>
              <a:t>( </a:t>
            </a:r>
            <a:r>
              <a:rPr lang="en-US" dirty="0" err="1"/>
              <a:t>int</a:t>
            </a:r>
            <a:r>
              <a:rPr lang="en-US" dirty="0"/>
              <a:t> </a:t>
            </a:r>
            <a:r>
              <a:rPr lang="en-US" dirty="0" err="1"/>
              <a:t>nodeIndex</a:t>
            </a:r>
            <a:r>
              <a:rPr lang="en-US" dirty="0"/>
              <a:t>, double &amp;r, vector3 &amp;p ) </a:t>
            </a:r>
            <a:r>
              <a:rPr lang="en-US" dirty="0" err="1"/>
              <a:t>const</a:t>
            </a:r>
            <a:r>
              <a:rPr lang="en-US" dirty="0"/>
              <a:t>;</a:t>
            </a:r>
          </a:p>
          <a:p>
            <a:pPr marL="0" indent="0">
              <a:buNone/>
            </a:pPr>
            <a:endParaRPr lang="en-US" dirty="0"/>
          </a:p>
        </p:txBody>
      </p:sp>
      <p:sp>
        <p:nvSpPr>
          <p:cNvPr id="4" name="Title 1"/>
          <p:cNvSpPr>
            <a:spLocks noGrp="1"/>
          </p:cNvSpPr>
          <p:nvPr>
            <p:ph type="title"/>
          </p:nvPr>
        </p:nvSpPr>
        <p:spPr>
          <a:xfrm>
            <a:off x="838200" y="365125"/>
            <a:ext cx="10515600" cy="1325563"/>
          </a:xfrm>
        </p:spPr>
        <p:txBody>
          <a:bodyPr/>
          <a:lstStyle/>
          <a:p>
            <a:r>
              <a:rPr lang="en-US" dirty="0" smtClean="0"/>
              <a:t>Question 1.</a:t>
            </a:r>
            <a:endParaRPr lang="en-US" dirty="0"/>
          </a:p>
        </p:txBody>
      </p:sp>
    </p:spTree>
    <p:extLst>
      <p:ext uri="{BB962C8B-B14F-4D97-AF65-F5344CB8AC3E}">
        <p14:creationId xmlns:p14="http://schemas.microsoft.com/office/powerpoint/2010/main" val="2461691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7714" y="-41808"/>
            <a:ext cx="10515600" cy="1325563"/>
          </a:xfrm>
        </p:spPr>
        <p:txBody>
          <a:bodyPr/>
          <a:lstStyle/>
          <a:p>
            <a:r>
              <a:rPr lang="en-US" altLang="zh-TW" dirty="0" smtClean="0"/>
              <a:t>Question 1: Task One</a:t>
            </a:r>
            <a:endParaRPr lang="zh-TW" altLang="en-US" dirty="0"/>
          </a:p>
        </p:txBody>
      </p:sp>
      <p:sp>
        <p:nvSpPr>
          <p:cNvPr id="3" name="內容版面配置區 2"/>
          <p:cNvSpPr>
            <a:spLocks noGrp="1"/>
          </p:cNvSpPr>
          <p:nvPr>
            <p:ph idx="1"/>
          </p:nvPr>
        </p:nvSpPr>
        <p:spPr>
          <a:xfrm>
            <a:off x="217714" y="1407887"/>
            <a:ext cx="11785600" cy="834286"/>
          </a:xfrm>
        </p:spPr>
        <p:txBody>
          <a:bodyPr>
            <a:normAutofit/>
          </a:bodyPr>
          <a:lstStyle/>
          <a:p>
            <a:pPr marL="0" indent="0">
              <a:buNone/>
            </a:pPr>
            <a:r>
              <a:rPr lang="en-US" altLang="zh-TW" dirty="0" smtClean="0"/>
              <a:t>1. Press key ‘6’ shows the following graph:</a:t>
            </a:r>
          </a:p>
          <a:p>
            <a:pPr marL="0" indent="0">
              <a:buNone/>
            </a:pPr>
            <a:endParaRPr lang="en-US" altLang="zh-TW" dirty="0" smtClean="0"/>
          </a:p>
          <a:p>
            <a:endParaRPr lang="en-US" altLang="zh-TW" dirty="0"/>
          </a:p>
          <a:p>
            <a:endParaRPr lang="zh-TW" altLang="en-US" dirty="0"/>
          </a:p>
          <a:p>
            <a:endParaRPr lang="zh-TW" altLang="en-US" dirty="0"/>
          </a:p>
        </p:txBody>
      </p:sp>
      <p:grpSp>
        <p:nvGrpSpPr>
          <p:cNvPr id="27" name="Group 26"/>
          <p:cNvGrpSpPr/>
          <p:nvPr/>
        </p:nvGrpSpPr>
        <p:grpSpPr>
          <a:xfrm>
            <a:off x="3114741" y="2715597"/>
            <a:ext cx="1623514" cy="1523893"/>
            <a:chOff x="8005473" y="2476637"/>
            <a:chExt cx="884915" cy="949258"/>
          </a:xfrm>
        </p:grpSpPr>
        <p:sp>
          <p:nvSpPr>
            <p:cNvPr id="4" name="Oval 3"/>
            <p:cNvSpPr/>
            <p:nvPr/>
          </p:nvSpPr>
          <p:spPr>
            <a:xfrm>
              <a:off x="8005473" y="2482286"/>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a:stCxn id="4" idx="6"/>
              <a:endCxn id="13" idx="2"/>
            </p:cNvCxnSpPr>
            <p:nvPr/>
          </p:nvCxnSpPr>
          <p:spPr>
            <a:xfrm flipV="1">
              <a:off x="8284321" y="2624089"/>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8608171" y="2476637"/>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008842" y="3130991"/>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19" name="Oval 18"/>
            <p:cNvSpPr/>
            <p:nvPr/>
          </p:nvSpPr>
          <p:spPr>
            <a:xfrm>
              <a:off x="8611540" y="3125342"/>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8284321" y="3275735"/>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9" idx="0"/>
              <a:endCxn id="13" idx="4"/>
            </p:cNvCxnSpPr>
            <p:nvPr/>
          </p:nvCxnSpPr>
          <p:spPr>
            <a:xfrm flipH="1" flipV="1">
              <a:off x="8747595" y="2771541"/>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8" idx="0"/>
              <a:endCxn id="4" idx="4"/>
            </p:cNvCxnSpPr>
            <p:nvPr/>
          </p:nvCxnSpPr>
          <p:spPr>
            <a:xfrm flipH="1" flipV="1">
              <a:off x="8144897" y="2777190"/>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1997087" y="4446893"/>
            <a:ext cx="4113427" cy="954107"/>
          </a:xfrm>
          <a:prstGeom prst="rect">
            <a:avLst/>
          </a:prstGeom>
          <a:noFill/>
        </p:spPr>
        <p:txBody>
          <a:bodyPr wrap="square" rtlCol="0">
            <a:spAutoFit/>
          </a:bodyPr>
          <a:lstStyle/>
          <a:p>
            <a:r>
              <a:rPr lang="en-US" sz="2800" dirty="0" smtClean="0"/>
              <a:t>The node with index 1 is at the origin position.</a:t>
            </a:r>
            <a:endParaRPr lang="en-US" sz="2800" dirty="0"/>
          </a:p>
        </p:txBody>
      </p:sp>
      <p:cxnSp>
        <p:nvCxnSpPr>
          <p:cNvPr id="14" name="Straight Connector 13"/>
          <p:cNvCxnSpPr>
            <a:stCxn id="18" idx="7"/>
            <a:endCxn id="13" idx="3"/>
          </p:cNvCxnSpPr>
          <p:nvPr/>
        </p:nvCxnSpPr>
        <p:spPr>
          <a:xfrm flipV="1">
            <a:off x="3557591" y="3119691"/>
            <a:ext cx="737814" cy="715705"/>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33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7714" y="1407886"/>
            <a:ext cx="11785600" cy="5239657"/>
          </a:xfrm>
        </p:spPr>
        <p:txBody>
          <a:bodyPr>
            <a:normAutofit/>
          </a:bodyPr>
          <a:lstStyle/>
          <a:p>
            <a:pPr marL="0" indent="0">
              <a:buNone/>
            </a:pPr>
            <a:r>
              <a:rPr lang="en-US" altLang="zh-TW" dirty="0" smtClean="0"/>
              <a:t>2. Press key ‘7’ shows the following graph:</a:t>
            </a:r>
          </a:p>
          <a:p>
            <a:pPr marL="0" indent="0">
              <a:buNone/>
            </a:pPr>
            <a:endParaRPr lang="en-US" dirty="0"/>
          </a:p>
          <a:p>
            <a:endParaRPr lang="en-US" altLang="zh-TW" dirty="0" smtClean="0"/>
          </a:p>
          <a:p>
            <a:endParaRPr lang="en-US" altLang="zh-TW" dirty="0" smtClean="0"/>
          </a:p>
          <a:p>
            <a:endParaRPr lang="en-US" altLang="zh-TW" dirty="0" smtClean="0"/>
          </a:p>
          <a:p>
            <a:endParaRPr lang="en-US" altLang="zh-TW" dirty="0"/>
          </a:p>
          <a:p>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a:p>
          <a:p>
            <a:endParaRPr lang="zh-TW" altLang="en-US" dirty="0"/>
          </a:p>
          <a:p>
            <a:endParaRPr lang="zh-TW" altLang="en-US" dirty="0"/>
          </a:p>
        </p:txBody>
      </p:sp>
      <p:grpSp>
        <p:nvGrpSpPr>
          <p:cNvPr id="4" name="Group 3"/>
          <p:cNvGrpSpPr/>
          <p:nvPr/>
        </p:nvGrpSpPr>
        <p:grpSpPr>
          <a:xfrm>
            <a:off x="5361461" y="2290714"/>
            <a:ext cx="4212032" cy="4177086"/>
            <a:chOff x="4239241" y="2386979"/>
            <a:chExt cx="2667401" cy="2853318"/>
          </a:xfrm>
        </p:grpSpPr>
        <p:sp>
          <p:nvSpPr>
            <p:cNvPr id="7" name="Oval 6"/>
            <p:cNvSpPr/>
            <p:nvPr/>
          </p:nvSpPr>
          <p:spPr>
            <a:xfrm>
              <a:off x="4841939" y="3055554"/>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6"/>
              <a:endCxn id="10" idx="2"/>
            </p:cNvCxnSpPr>
            <p:nvPr/>
          </p:nvCxnSpPr>
          <p:spPr>
            <a:xfrm flipV="1">
              <a:off x="5120787" y="3197357"/>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444637" y="304990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45308" y="3704259"/>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448006" y="369861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5120787" y="3849003"/>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 idx="0"/>
              <a:endCxn id="7" idx="4"/>
            </p:cNvCxnSpPr>
            <p:nvPr/>
          </p:nvCxnSpPr>
          <p:spPr>
            <a:xfrm flipH="1" flipV="1">
              <a:off x="4981363" y="3350458"/>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18" idx="2"/>
            </p:cNvCxnSpPr>
            <p:nvPr/>
          </p:nvCxnSpPr>
          <p:spPr>
            <a:xfrm flipV="1">
              <a:off x="5699455" y="3197357"/>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023305" y="304990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27363" y="369861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9" idx="0"/>
            </p:cNvCxnSpPr>
            <p:nvPr/>
          </p:nvCxnSpPr>
          <p:spPr>
            <a:xfrm flipH="1" flipV="1">
              <a:off x="6163418" y="3344809"/>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23994" y="434731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stCxn id="21" idx="0"/>
            </p:cNvCxnSpPr>
            <p:nvPr/>
          </p:nvCxnSpPr>
          <p:spPr>
            <a:xfrm flipH="1" flipV="1">
              <a:off x="6160049" y="3993514"/>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842869" y="4344213"/>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3" idx="6"/>
              <a:endCxn id="25" idx="2"/>
            </p:cNvCxnSpPr>
            <p:nvPr/>
          </p:nvCxnSpPr>
          <p:spPr>
            <a:xfrm flipV="1">
              <a:off x="5121717" y="4486016"/>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445567" y="4338564"/>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5700385" y="4486016"/>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262672" y="4352964"/>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27" idx="6"/>
            </p:cNvCxnSpPr>
            <p:nvPr/>
          </p:nvCxnSpPr>
          <p:spPr>
            <a:xfrm flipV="1">
              <a:off x="4541520" y="4494767"/>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264517" y="304990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268575" y="369861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30" idx="0"/>
            </p:cNvCxnSpPr>
            <p:nvPr/>
          </p:nvCxnSpPr>
          <p:spPr>
            <a:xfrm flipH="1" flipV="1">
              <a:off x="4404630" y="3344809"/>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4401261" y="3993514"/>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239241" y="2398376"/>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H="1" flipV="1">
              <a:off x="4379354" y="2693280"/>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5996526" y="239573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15401" y="2392628"/>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36" idx="6"/>
              <a:endCxn id="38" idx="2"/>
            </p:cNvCxnSpPr>
            <p:nvPr/>
          </p:nvCxnSpPr>
          <p:spPr>
            <a:xfrm flipV="1">
              <a:off x="5094249" y="2534431"/>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418099" y="2386979"/>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V="1">
              <a:off x="5672917" y="2534431"/>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514052" y="2543182"/>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6596957" y="239573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V="1">
              <a:off x="6273348" y="2534431"/>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597923" y="303141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3" idx="0"/>
            </p:cNvCxnSpPr>
            <p:nvPr/>
          </p:nvCxnSpPr>
          <p:spPr>
            <a:xfrm flipH="1" flipV="1">
              <a:off x="6733978" y="2677614"/>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594554" y="368012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stCxn id="45" idx="0"/>
            </p:cNvCxnSpPr>
            <p:nvPr/>
          </p:nvCxnSpPr>
          <p:spPr>
            <a:xfrm flipH="1" flipV="1">
              <a:off x="6730609" y="3326319"/>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6607246" y="4318878"/>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a:stCxn id="47" idx="0"/>
            </p:cNvCxnSpPr>
            <p:nvPr/>
          </p:nvCxnSpPr>
          <p:spPr>
            <a:xfrm flipH="1" flipV="1">
              <a:off x="6743301" y="3965077"/>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4270078" y="4945393"/>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50" name="Oval 49"/>
            <p:cNvSpPr/>
            <p:nvPr/>
          </p:nvSpPr>
          <p:spPr>
            <a:xfrm>
              <a:off x="6027363" y="4942747"/>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4846238" y="493964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51" idx="6"/>
              <a:endCxn id="53" idx="2"/>
            </p:cNvCxnSpPr>
            <p:nvPr/>
          </p:nvCxnSpPr>
          <p:spPr>
            <a:xfrm flipV="1">
              <a:off x="5125086" y="5081448"/>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448936" y="4933996"/>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V="1">
              <a:off x="5703754" y="5081448"/>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4544889" y="5090199"/>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6627794" y="4942747"/>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V="1">
              <a:off x="6304185" y="5081448"/>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736505" y="4611970"/>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1102129" y="5579439"/>
            <a:ext cx="4113427" cy="954107"/>
          </a:xfrm>
          <a:prstGeom prst="rect">
            <a:avLst/>
          </a:prstGeom>
          <a:noFill/>
        </p:spPr>
        <p:txBody>
          <a:bodyPr wrap="square" rtlCol="0">
            <a:spAutoFit/>
          </a:bodyPr>
          <a:lstStyle/>
          <a:p>
            <a:r>
              <a:rPr lang="en-US" sz="2800" dirty="0" smtClean="0"/>
              <a:t>The node with index 1 is at the origin position.</a:t>
            </a:r>
            <a:endParaRPr lang="en-US" sz="2800" dirty="0"/>
          </a:p>
        </p:txBody>
      </p:sp>
      <p:sp>
        <p:nvSpPr>
          <p:cNvPr id="60" name="標題 1"/>
          <p:cNvSpPr>
            <a:spLocks noGrp="1"/>
          </p:cNvSpPr>
          <p:nvPr>
            <p:ph type="title"/>
          </p:nvPr>
        </p:nvSpPr>
        <p:spPr>
          <a:xfrm>
            <a:off x="217714" y="-41808"/>
            <a:ext cx="10515600" cy="1325563"/>
          </a:xfrm>
        </p:spPr>
        <p:txBody>
          <a:bodyPr/>
          <a:lstStyle/>
          <a:p>
            <a:r>
              <a:rPr lang="en-US" altLang="zh-TW" dirty="0" smtClean="0"/>
              <a:t>Question 1: Task Two</a:t>
            </a:r>
            <a:endParaRPr lang="zh-TW" altLang="en-US" dirty="0"/>
          </a:p>
        </p:txBody>
      </p:sp>
    </p:spTree>
    <p:extLst>
      <p:ext uri="{BB962C8B-B14F-4D97-AF65-F5344CB8AC3E}">
        <p14:creationId xmlns:p14="http://schemas.microsoft.com/office/powerpoint/2010/main" val="1111686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7714" y="1407886"/>
            <a:ext cx="4422388" cy="5239657"/>
          </a:xfrm>
        </p:spPr>
        <p:txBody>
          <a:bodyPr>
            <a:normAutofit/>
          </a:bodyPr>
          <a:lstStyle/>
          <a:p>
            <a:pPr marL="0" indent="0">
              <a:buNone/>
            </a:pPr>
            <a:r>
              <a:rPr lang="en-US" altLang="zh-TW" dirty="0" smtClean="0"/>
              <a:t>2. Use two counters, namely </a:t>
            </a:r>
            <a:r>
              <a:rPr lang="en-US" altLang="zh-TW" i="1" dirty="0" err="1" smtClean="0"/>
              <a:t>spiral_x</a:t>
            </a:r>
            <a:r>
              <a:rPr lang="en-US" altLang="zh-TW" dirty="0" smtClean="0"/>
              <a:t> and </a:t>
            </a:r>
            <a:r>
              <a:rPr lang="en-US" altLang="zh-TW" i="1" dirty="0" err="1" smtClean="0"/>
              <a:t>spiral_y</a:t>
            </a:r>
            <a:r>
              <a:rPr lang="en-US" altLang="zh-TW" dirty="0" smtClean="0"/>
              <a:t>, to monitor the progress of the construction of the graph. Assign a pair of coordinates to each node.</a:t>
            </a:r>
          </a:p>
          <a:p>
            <a:pPr marL="0" indent="0">
              <a:buNone/>
            </a:pPr>
            <a:endParaRPr lang="en-US" altLang="zh-TW" dirty="0"/>
          </a:p>
          <a:p>
            <a:pPr marL="0" indent="0">
              <a:buNone/>
            </a:pPr>
            <a:r>
              <a:rPr lang="en-US" altLang="zh-TW" dirty="0" smtClean="0"/>
              <a:t>Create the nodes in the order along the curve. When you create two adjacent nodes, simply add the edge between the two nodes too. </a:t>
            </a:r>
          </a:p>
          <a:p>
            <a:pPr marL="0" indent="0">
              <a:buNone/>
            </a:pPr>
            <a:endParaRPr lang="en-US" dirty="0"/>
          </a:p>
          <a:p>
            <a:endParaRPr lang="en-US" altLang="zh-TW" dirty="0" smtClean="0"/>
          </a:p>
          <a:p>
            <a:endParaRPr lang="en-US" altLang="zh-TW" dirty="0" smtClean="0"/>
          </a:p>
          <a:p>
            <a:endParaRPr lang="en-US" altLang="zh-TW" dirty="0" smtClean="0"/>
          </a:p>
          <a:p>
            <a:endParaRPr lang="en-US" altLang="zh-TW" dirty="0"/>
          </a:p>
          <a:p>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a:p>
          <a:p>
            <a:endParaRPr lang="zh-TW" altLang="en-US" dirty="0"/>
          </a:p>
          <a:p>
            <a:endParaRPr lang="zh-TW" altLang="en-US" dirty="0"/>
          </a:p>
        </p:txBody>
      </p:sp>
      <p:grpSp>
        <p:nvGrpSpPr>
          <p:cNvPr id="4" name="Group 3"/>
          <p:cNvGrpSpPr/>
          <p:nvPr/>
        </p:nvGrpSpPr>
        <p:grpSpPr>
          <a:xfrm>
            <a:off x="6464301" y="1651000"/>
            <a:ext cx="4813300" cy="4457700"/>
            <a:chOff x="4239241" y="2386979"/>
            <a:chExt cx="2667401" cy="2853318"/>
          </a:xfrm>
        </p:grpSpPr>
        <p:sp>
          <p:nvSpPr>
            <p:cNvPr id="7" name="Oval 6"/>
            <p:cNvSpPr/>
            <p:nvPr/>
          </p:nvSpPr>
          <p:spPr>
            <a:xfrm>
              <a:off x="4841939" y="3055554"/>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6"/>
              <a:endCxn id="10" idx="2"/>
            </p:cNvCxnSpPr>
            <p:nvPr/>
          </p:nvCxnSpPr>
          <p:spPr>
            <a:xfrm flipV="1">
              <a:off x="5120787" y="3197357"/>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444637" y="304990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45308" y="3704259"/>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448006" y="369861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5120787" y="3849003"/>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 idx="0"/>
              <a:endCxn id="7" idx="4"/>
            </p:cNvCxnSpPr>
            <p:nvPr/>
          </p:nvCxnSpPr>
          <p:spPr>
            <a:xfrm flipH="1" flipV="1">
              <a:off x="4981363" y="3350458"/>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18" idx="2"/>
            </p:cNvCxnSpPr>
            <p:nvPr/>
          </p:nvCxnSpPr>
          <p:spPr>
            <a:xfrm flipV="1">
              <a:off x="5699455" y="3197357"/>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023305" y="304990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27363" y="369861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9" idx="0"/>
            </p:cNvCxnSpPr>
            <p:nvPr/>
          </p:nvCxnSpPr>
          <p:spPr>
            <a:xfrm flipH="1" flipV="1">
              <a:off x="6163418" y="3344809"/>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23994" y="434731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stCxn id="21" idx="0"/>
            </p:cNvCxnSpPr>
            <p:nvPr/>
          </p:nvCxnSpPr>
          <p:spPr>
            <a:xfrm flipH="1" flipV="1">
              <a:off x="6160049" y="3993514"/>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842869" y="4344213"/>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3" idx="6"/>
              <a:endCxn id="25" idx="2"/>
            </p:cNvCxnSpPr>
            <p:nvPr/>
          </p:nvCxnSpPr>
          <p:spPr>
            <a:xfrm flipV="1">
              <a:off x="5121717" y="4486016"/>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445567" y="4338564"/>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5700385" y="4486016"/>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262672" y="4352964"/>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27" idx="6"/>
            </p:cNvCxnSpPr>
            <p:nvPr/>
          </p:nvCxnSpPr>
          <p:spPr>
            <a:xfrm flipV="1">
              <a:off x="4541520" y="4494767"/>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264517" y="304990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268575" y="369861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30" idx="0"/>
            </p:cNvCxnSpPr>
            <p:nvPr/>
          </p:nvCxnSpPr>
          <p:spPr>
            <a:xfrm flipH="1" flipV="1">
              <a:off x="4404630" y="3344809"/>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4401261" y="3993514"/>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239241" y="2398376"/>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H="1" flipV="1">
              <a:off x="4379354" y="2693280"/>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5996526" y="239573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15401" y="2392628"/>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36" idx="6"/>
              <a:endCxn id="38" idx="2"/>
            </p:cNvCxnSpPr>
            <p:nvPr/>
          </p:nvCxnSpPr>
          <p:spPr>
            <a:xfrm flipV="1">
              <a:off x="5094249" y="2534431"/>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418099" y="2386979"/>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V="1">
              <a:off x="5672917" y="2534431"/>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514052" y="2543182"/>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6596957" y="239573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V="1">
              <a:off x="6273348" y="2534431"/>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597923" y="303141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3" idx="0"/>
            </p:cNvCxnSpPr>
            <p:nvPr/>
          </p:nvCxnSpPr>
          <p:spPr>
            <a:xfrm flipH="1" flipV="1">
              <a:off x="6733978" y="2677614"/>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594554" y="368012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stCxn id="45" idx="0"/>
            </p:cNvCxnSpPr>
            <p:nvPr/>
          </p:nvCxnSpPr>
          <p:spPr>
            <a:xfrm flipH="1" flipV="1">
              <a:off x="6730609" y="3326319"/>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6607246" y="4318878"/>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a:stCxn id="47" idx="0"/>
            </p:cNvCxnSpPr>
            <p:nvPr/>
          </p:nvCxnSpPr>
          <p:spPr>
            <a:xfrm flipH="1" flipV="1">
              <a:off x="6743301" y="3965077"/>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4270078" y="4945393"/>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50" name="Oval 49"/>
            <p:cNvSpPr/>
            <p:nvPr/>
          </p:nvSpPr>
          <p:spPr>
            <a:xfrm>
              <a:off x="6027363" y="4942747"/>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4846238" y="493964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51" idx="6"/>
              <a:endCxn id="53" idx="2"/>
            </p:cNvCxnSpPr>
            <p:nvPr/>
          </p:nvCxnSpPr>
          <p:spPr>
            <a:xfrm flipV="1">
              <a:off x="5125086" y="5081448"/>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448936" y="4933996"/>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V="1">
              <a:off x="5703754" y="5081448"/>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4544889" y="5090199"/>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6627794" y="4942747"/>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V="1">
              <a:off x="6304185" y="5081448"/>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736505" y="4611970"/>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grpSp>
      <p:sp>
        <p:nvSpPr>
          <p:cNvPr id="60" name="標題 1"/>
          <p:cNvSpPr>
            <a:spLocks noGrp="1"/>
          </p:cNvSpPr>
          <p:nvPr>
            <p:ph type="title"/>
          </p:nvPr>
        </p:nvSpPr>
        <p:spPr>
          <a:xfrm>
            <a:off x="217714" y="-41808"/>
            <a:ext cx="10515600" cy="1325563"/>
          </a:xfrm>
        </p:spPr>
        <p:txBody>
          <a:bodyPr/>
          <a:lstStyle/>
          <a:p>
            <a:r>
              <a:rPr lang="en-US" altLang="zh-TW" dirty="0" smtClean="0"/>
              <a:t>Question 1: Task Two – Hint One</a:t>
            </a:r>
            <a:endParaRPr lang="zh-TW" altLang="en-US" dirty="0"/>
          </a:p>
        </p:txBody>
      </p:sp>
      <p:sp>
        <p:nvSpPr>
          <p:cNvPr id="2" name="TextBox 1"/>
          <p:cNvSpPr txBox="1"/>
          <p:nvPr/>
        </p:nvSpPr>
        <p:spPr>
          <a:xfrm>
            <a:off x="6336819" y="6108700"/>
            <a:ext cx="857927" cy="523220"/>
          </a:xfrm>
          <a:prstGeom prst="rect">
            <a:avLst/>
          </a:prstGeom>
          <a:noFill/>
        </p:spPr>
        <p:txBody>
          <a:bodyPr wrap="none" rtlCol="0">
            <a:spAutoFit/>
          </a:bodyPr>
          <a:lstStyle/>
          <a:p>
            <a:r>
              <a:rPr lang="en-US" sz="2800" dirty="0" smtClean="0"/>
              <a:t>(0,0)</a:t>
            </a:r>
            <a:endParaRPr lang="en-US" sz="2800" dirty="0"/>
          </a:p>
        </p:txBody>
      </p:sp>
      <p:sp>
        <p:nvSpPr>
          <p:cNvPr id="61" name="TextBox 60"/>
          <p:cNvSpPr txBox="1"/>
          <p:nvPr/>
        </p:nvSpPr>
        <p:spPr>
          <a:xfrm>
            <a:off x="7382246" y="6118238"/>
            <a:ext cx="857927" cy="523220"/>
          </a:xfrm>
          <a:prstGeom prst="rect">
            <a:avLst/>
          </a:prstGeom>
          <a:noFill/>
        </p:spPr>
        <p:txBody>
          <a:bodyPr wrap="none" rtlCol="0">
            <a:spAutoFit/>
          </a:bodyPr>
          <a:lstStyle/>
          <a:p>
            <a:r>
              <a:rPr lang="en-US" sz="2800" dirty="0" smtClean="0"/>
              <a:t>(1,0)</a:t>
            </a:r>
            <a:endParaRPr lang="en-US" sz="2800" dirty="0"/>
          </a:p>
        </p:txBody>
      </p:sp>
      <p:sp>
        <p:nvSpPr>
          <p:cNvPr id="62" name="TextBox 61"/>
          <p:cNvSpPr txBox="1"/>
          <p:nvPr/>
        </p:nvSpPr>
        <p:spPr>
          <a:xfrm>
            <a:off x="8414164" y="6118238"/>
            <a:ext cx="857927" cy="523220"/>
          </a:xfrm>
          <a:prstGeom prst="rect">
            <a:avLst/>
          </a:prstGeom>
          <a:noFill/>
        </p:spPr>
        <p:txBody>
          <a:bodyPr wrap="none" rtlCol="0">
            <a:spAutoFit/>
          </a:bodyPr>
          <a:lstStyle/>
          <a:p>
            <a:r>
              <a:rPr lang="en-US" sz="2800" dirty="0" smtClean="0"/>
              <a:t>(2,0)</a:t>
            </a:r>
            <a:endParaRPr lang="en-US" sz="2800" dirty="0"/>
          </a:p>
        </p:txBody>
      </p:sp>
      <p:sp>
        <p:nvSpPr>
          <p:cNvPr id="63" name="TextBox 62"/>
          <p:cNvSpPr txBox="1"/>
          <p:nvPr/>
        </p:nvSpPr>
        <p:spPr>
          <a:xfrm>
            <a:off x="9508781" y="6114798"/>
            <a:ext cx="857927" cy="523220"/>
          </a:xfrm>
          <a:prstGeom prst="rect">
            <a:avLst/>
          </a:prstGeom>
          <a:noFill/>
        </p:spPr>
        <p:txBody>
          <a:bodyPr wrap="none" rtlCol="0">
            <a:spAutoFit/>
          </a:bodyPr>
          <a:lstStyle/>
          <a:p>
            <a:r>
              <a:rPr lang="en-US" sz="2800" dirty="0" smtClean="0"/>
              <a:t>(3,0)</a:t>
            </a:r>
            <a:endParaRPr lang="en-US" sz="2800" dirty="0"/>
          </a:p>
        </p:txBody>
      </p:sp>
      <p:sp>
        <p:nvSpPr>
          <p:cNvPr id="64" name="TextBox 63"/>
          <p:cNvSpPr txBox="1"/>
          <p:nvPr/>
        </p:nvSpPr>
        <p:spPr>
          <a:xfrm>
            <a:off x="10556929" y="6104919"/>
            <a:ext cx="857927" cy="523220"/>
          </a:xfrm>
          <a:prstGeom prst="rect">
            <a:avLst/>
          </a:prstGeom>
          <a:noFill/>
        </p:spPr>
        <p:txBody>
          <a:bodyPr wrap="none" rtlCol="0">
            <a:spAutoFit/>
          </a:bodyPr>
          <a:lstStyle/>
          <a:p>
            <a:r>
              <a:rPr lang="en-US" sz="2800" dirty="0" smtClean="0"/>
              <a:t>(4,0)</a:t>
            </a:r>
            <a:endParaRPr lang="en-US" sz="2800" dirty="0"/>
          </a:p>
        </p:txBody>
      </p:sp>
      <p:sp>
        <p:nvSpPr>
          <p:cNvPr id="65" name="TextBox 64"/>
          <p:cNvSpPr txBox="1"/>
          <p:nvPr/>
        </p:nvSpPr>
        <p:spPr>
          <a:xfrm>
            <a:off x="11277601" y="4630062"/>
            <a:ext cx="857927" cy="523220"/>
          </a:xfrm>
          <a:prstGeom prst="rect">
            <a:avLst/>
          </a:prstGeom>
          <a:noFill/>
        </p:spPr>
        <p:txBody>
          <a:bodyPr wrap="none" rtlCol="0">
            <a:spAutoFit/>
          </a:bodyPr>
          <a:lstStyle/>
          <a:p>
            <a:r>
              <a:rPr lang="en-US" sz="2800" dirty="0" smtClean="0"/>
              <a:t>(4,1)</a:t>
            </a:r>
            <a:endParaRPr lang="en-US" sz="2800" dirty="0"/>
          </a:p>
        </p:txBody>
      </p:sp>
      <p:sp>
        <p:nvSpPr>
          <p:cNvPr id="66" name="TextBox 65"/>
          <p:cNvSpPr txBox="1"/>
          <p:nvPr/>
        </p:nvSpPr>
        <p:spPr>
          <a:xfrm>
            <a:off x="11240523" y="3631024"/>
            <a:ext cx="857927" cy="523220"/>
          </a:xfrm>
          <a:prstGeom prst="rect">
            <a:avLst/>
          </a:prstGeom>
          <a:noFill/>
        </p:spPr>
        <p:txBody>
          <a:bodyPr wrap="none" rtlCol="0">
            <a:spAutoFit/>
          </a:bodyPr>
          <a:lstStyle/>
          <a:p>
            <a:r>
              <a:rPr lang="en-US" sz="2800" dirty="0" smtClean="0"/>
              <a:t>(4,2)</a:t>
            </a:r>
            <a:endParaRPr lang="en-US" sz="2800" dirty="0"/>
          </a:p>
        </p:txBody>
      </p:sp>
      <p:sp>
        <p:nvSpPr>
          <p:cNvPr id="67" name="TextBox 66"/>
          <p:cNvSpPr txBox="1"/>
          <p:nvPr/>
        </p:nvSpPr>
        <p:spPr>
          <a:xfrm>
            <a:off x="11204219" y="2659927"/>
            <a:ext cx="857927" cy="523220"/>
          </a:xfrm>
          <a:prstGeom prst="rect">
            <a:avLst/>
          </a:prstGeom>
          <a:noFill/>
        </p:spPr>
        <p:txBody>
          <a:bodyPr wrap="none" rtlCol="0">
            <a:spAutoFit/>
          </a:bodyPr>
          <a:lstStyle/>
          <a:p>
            <a:r>
              <a:rPr lang="en-US" sz="2800" dirty="0" smtClean="0"/>
              <a:t>(4,3)</a:t>
            </a:r>
            <a:endParaRPr lang="en-US" sz="2800" dirty="0"/>
          </a:p>
        </p:txBody>
      </p:sp>
      <p:sp>
        <p:nvSpPr>
          <p:cNvPr id="68" name="TextBox 67"/>
          <p:cNvSpPr txBox="1"/>
          <p:nvPr/>
        </p:nvSpPr>
        <p:spPr>
          <a:xfrm>
            <a:off x="11204219" y="1622770"/>
            <a:ext cx="857927" cy="523220"/>
          </a:xfrm>
          <a:prstGeom prst="rect">
            <a:avLst/>
          </a:prstGeom>
          <a:noFill/>
        </p:spPr>
        <p:txBody>
          <a:bodyPr wrap="none" rtlCol="0">
            <a:spAutoFit/>
          </a:bodyPr>
          <a:lstStyle/>
          <a:p>
            <a:r>
              <a:rPr lang="en-US" sz="2800" dirty="0" smtClean="0"/>
              <a:t>(4,4)</a:t>
            </a:r>
            <a:endParaRPr lang="en-US" sz="2800" dirty="0"/>
          </a:p>
        </p:txBody>
      </p:sp>
      <p:sp>
        <p:nvSpPr>
          <p:cNvPr id="69" name="TextBox 68"/>
          <p:cNvSpPr txBox="1"/>
          <p:nvPr/>
        </p:nvSpPr>
        <p:spPr>
          <a:xfrm>
            <a:off x="9501417" y="1103635"/>
            <a:ext cx="857927" cy="523220"/>
          </a:xfrm>
          <a:prstGeom prst="rect">
            <a:avLst/>
          </a:prstGeom>
          <a:noFill/>
        </p:spPr>
        <p:txBody>
          <a:bodyPr wrap="none" rtlCol="0">
            <a:spAutoFit/>
          </a:bodyPr>
          <a:lstStyle/>
          <a:p>
            <a:r>
              <a:rPr lang="en-US" sz="2800" dirty="0" smtClean="0"/>
              <a:t>(3,4)</a:t>
            </a:r>
            <a:endParaRPr lang="en-US" sz="2800" dirty="0"/>
          </a:p>
        </p:txBody>
      </p:sp>
      <p:sp>
        <p:nvSpPr>
          <p:cNvPr id="70" name="TextBox 69"/>
          <p:cNvSpPr txBox="1"/>
          <p:nvPr/>
        </p:nvSpPr>
        <p:spPr>
          <a:xfrm>
            <a:off x="8485621" y="1096920"/>
            <a:ext cx="857927" cy="523220"/>
          </a:xfrm>
          <a:prstGeom prst="rect">
            <a:avLst/>
          </a:prstGeom>
          <a:noFill/>
        </p:spPr>
        <p:txBody>
          <a:bodyPr wrap="none" rtlCol="0">
            <a:spAutoFit/>
          </a:bodyPr>
          <a:lstStyle/>
          <a:p>
            <a:r>
              <a:rPr lang="en-US" sz="2800" dirty="0" smtClean="0"/>
              <a:t>(2,4)</a:t>
            </a:r>
            <a:endParaRPr lang="en-US" sz="2800" dirty="0"/>
          </a:p>
        </p:txBody>
      </p:sp>
      <p:sp>
        <p:nvSpPr>
          <p:cNvPr id="71" name="TextBox 70"/>
          <p:cNvSpPr txBox="1"/>
          <p:nvPr/>
        </p:nvSpPr>
        <p:spPr>
          <a:xfrm>
            <a:off x="7326601" y="1078205"/>
            <a:ext cx="857927" cy="523220"/>
          </a:xfrm>
          <a:prstGeom prst="rect">
            <a:avLst/>
          </a:prstGeom>
          <a:noFill/>
        </p:spPr>
        <p:txBody>
          <a:bodyPr wrap="none" rtlCol="0">
            <a:spAutoFit/>
          </a:bodyPr>
          <a:lstStyle/>
          <a:p>
            <a:r>
              <a:rPr lang="en-US" sz="2800" dirty="0" smtClean="0"/>
              <a:t>(1,4)</a:t>
            </a:r>
            <a:endParaRPr lang="en-US" sz="2800" dirty="0"/>
          </a:p>
        </p:txBody>
      </p:sp>
      <p:sp>
        <p:nvSpPr>
          <p:cNvPr id="72" name="TextBox 71"/>
          <p:cNvSpPr txBox="1"/>
          <p:nvPr/>
        </p:nvSpPr>
        <p:spPr>
          <a:xfrm>
            <a:off x="6343839" y="1108438"/>
            <a:ext cx="857927" cy="523220"/>
          </a:xfrm>
          <a:prstGeom prst="rect">
            <a:avLst/>
          </a:prstGeom>
          <a:noFill/>
        </p:spPr>
        <p:txBody>
          <a:bodyPr wrap="none" rtlCol="0">
            <a:spAutoFit/>
          </a:bodyPr>
          <a:lstStyle/>
          <a:p>
            <a:r>
              <a:rPr lang="en-US" sz="2800" dirty="0" smtClean="0"/>
              <a:t>(0,4)</a:t>
            </a:r>
            <a:endParaRPr lang="en-US" sz="2800" dirty="0"/>
          </a:p>
        </p:txBody>
      </p:sp>
      <p:sp>
        <p:nvSpPr>
          <p:cNvPr id="5" name="Freeform 4"/>
          <p:cNvSpPr/>
          <p:nvPr/>
        </p:nvSpPr>
        <p:spPr>
          <a:xfrm>
            <a:off x="6790944" y="2191201"/>
            <a:ext cx="3860014" cy="3324844"/>
          </a:xfrm>
          <a:custGeom>
            <a:avLst/>
            <a:gdLst>
              <a:gd name="connsiteX0" fmla="*/ 0 w 3860014"/>
              <a:gd name="connsiteY0" fmla="*/ 3307391 h 3324844"/>
              <a:gd name="connsiteX1" fmla="*/ 987552 w 3860014"/>
              <a:gd name="connsiteY1" fmla="*/ 3307391 h 3324844"/>
              <a:gd name="connsiteX2" fmla="*/ 1938528 w 3860014"/>
              <a:gd name="connsiteY2" fmla="*/ 3307391 h 3324844"/>
              <a:gd name="connsiteX3" fmla="*/ 3060192 w 3860014"/>
              <a:gd name="connsiteY3" fmla="*/ 3319583 h 3324844"/>
              <a:gd name="connsiteX4" fmla="*/ 3669792 w 3860014"/>
              <a:gd name="connsiteY4" fmla="*/ 3209855 h 3324844"/>
              <a:gd name="connsiteX5" fmla="*/ 3852672 w 3860014"/>
              <a:gd name="connsiteY5" fmla="*/ 2429567 h 3324844"/>
              <a:gd name="connsiteX6" fmla="*/ 3803904 w 3860014"/>
              <a:gd name="connsiteY6" fmla="*/ 1051871 h 3324844"/>
              <a:gd name="connsiteX7" fmla="*/ 3767328 w 3860014"/>
              <a:gd name="connsiteY7" fmla="*/ 100895 h 3324844"/>
              <a:gd name="connsiteX8" fmla="*/ 2645664 w 3860014"/>
              <a:gd name="connsiteY8" fmla="*/ 27743 h 3324844"/>
              <a:gd name="connsiteX9" fmla="*/ 2645664 w 3860014"/>
              <a:gd name="connsiteY9" fmla="*/ 27743 h 3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0014" h="3324844">
                <a:moveTo>
                  <a:pt x="0" y="3307391"/>
                </a:moveTo>
                <a:lnTo>
                  <a:pt x="987552" y="3307391"/>
                </a:lnTo>
                <a:lnTo>
                  <a:pt x="1938528" y="3307391"/>
                </a:lnTo>
                <a:cubicBezTo>
                  <a:pt x="2283968" y="3309423"/>
                  <a:pt x="2771648" y="3335839"/>
                  <a:pt x="3060192" y="3319583"/>
                </a:cubicBezTo>
                <a:cubicBezTo>
                  <a:pt x="3348736" y="3303327"/>
                  <a:pt x="3537712" y="3358191"/>
                  <a:pt x="3669792" y="3209855"/>
                </a:cubicBezTo>
                <a:cubicBezTo>
                  <a:pt x="3801872" y="3061519"/>
                  <a:pt x="3830320" y="2789231"/>
                  <a:pt x="3852672" y="2429567"/>
                </a:cubicBezTo>
                <a:cubicBezTo>
                  <a:pt x="3875024" y="2069903"/>
                  <a:pt x="3818128" y="1439983"/>
                  <a:pt x="3803904" y="1051871"/>
                </a:cubicBezTo>
                <a:cubicBezTo>
                  <a:pt x="3789680" y="663759"/>
                  <a:pt x="3960368" y="271583"/>
                  <a:pt x="3767328" y="100895"/>
                </a:cubicBezTo>
                <a:cubicBezTo>
                  <a:pt x="3574288" y="-69793"/>
                  <a:pt x="2645664" y="27743"/>
                  <a:pt x="2645664" y="27743"/>
                </a:cubicBezTo>
                <a:lnTo>
                  <a:pt x="2645664" y="27743"/>
                </a:lnTo>
              </a:path>
            </a:pathLst>
          </a:custGeom>
          <a:noFill/>
          <a:ln w="571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154359" y="2182019"/>
            <a:ext cx="2577965" cy="2535869"/>
          </a:xfrm>
          <a:custGeom>
            <a:avLst/>
            <a:gdLst>
              <a:gd name="connsiteX0" fmla="*/ 2331017 w 2577965"/>
              <a:gd name="connsiteY0" fmla="*/ 24733 h 2535869"/>
              <a:gd name="connsiteX1" fmla="*/ 892361 w 2577965"/>
              <a:gd name="connsiteY1" fmla="*/ 36925 h 2535869"/>
              <a:gd name="connsiteX2" fmla="*/ 160841 w 2577965"/>
              <a:gd name="connsiteY2" fmla="*/ 97885 h 2535869"/>
              <a:gd name="connsiteX3" fmla="*/ 26729 w 2577965"/>
              <a:gd name="connsiteY3" fmla="*/ 1146397 h 2535869"/>
              <a:gd name="connsiteX4" fmla="*/ 63305 w 2577965"/>
              <a:gd name="connsiteY4" fmla="*/ 2060797 h 2535869"/>
              <a:gd name="connsiteX5" fmla="*/ 173033 w 2577965"/>
              <a:gd name="connsiteY5" fmla="*/ 2463133 h 2535869"/>
              <a:gd name="connsiteX6" fmla="*/ 2026217 w 2577965"/>
              <a:gd name="connsiteY6" fmla="*/ 2475325 h 2535869"/>
              <a:gd name="connsiteX7" fmla="*/ 2416361 w 2577965"/>
              <a:gd name="connsiteY7" fmla="*/ 2438749 h 2535869"/>
              <a:gd name="connsiteX8" fmla="*/ 2550473 w 2577965"/>
              <a:gd name="connsiteY8" fmla="*/ 1292701 h 2535869"/>
              <a:gd name="connsiteX9" fmla="*/ 2428553 w 2577965"/>
              <a:gd name="connsiteY9" fmla="*/ 926941 h 2535869"/>
              <a:gd name="connsiteX10" fmla="*/ 1148393 w 2577965"/>
              <a:gd name="connsiteY10" fmla="*/ 975709 h 2535869"/>
              <a:gd name="connsiteX11" fmla="*/ 916745 w 2577965"/>
              <a:gd name="connsiteY11" fmla="*/ 1061053 h 2535869"/>
              <a:gd name="connsiteX12" fmla="*/ 819209 w 2577965"/>
              <a:gd name="connsiteY12" fmla="*/ 1512157 h 2535869"/>
              <a:gd name="connsiteX13" fmla="*/ 953321 w 2577965"/>
              <a:gd name="connsiteY13" fmla="*/ 1609693 h 2535869"/>
              <a:gd name="connsiteX14" fmla="*/ 1416617 w 2577965"/>
              <a:gd name="connsiteY14" fmla="*/ 1585309 h 253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7965" h="2535869">
                <a:moveTo>
                  <a:pt x="2331017" y="24733"/>
                </a:moveTo>
                <a:lnTo>
                  <a:pt x="892361" y="36925"/>
                </a:lnTo>
                <a:cubicBezTo>
                  <a:pt x="530665" y="49117"/>
                  <a:pt x="305113" y="-87027"/>
                  <a:pt x="160841" y="97885"/>
                </a:cubicBezTo>
                <a:cubicBezTo>
                  <a:pt x="16569" y="282797"/>
                  <a:pt x="42985" y="819245"/>
                  <a:pt x="26729" y="1146397"/>
                </a:cubicBezTo>
                <a:cubicBezTo>
                  <a:pt x="10473" y="1473549"/>
                  <a:pt x="38921" y="1841341"/>
                  <a:pt x="63305" y="2060797"/>
                </a:cubicBezTo>
                <a:cubicBezTo>
                  <a:pt x="87689" y="2280253"/>
                  <a:pt x="-154119" y="2394045"/>
                  <a:pt x="173033" y="2463133"/>
                </a:cubicBezTo>
                <a:cubicBezTo>
                  <a:pt x="500185" y="2532221"/>
                  <a:pt x="1652329" y="2479389"/>
                  <a:pt x="2026217" y="2475325"/>
                </a:cubicBezTo>
                <a:cubicBezTo>
                  <a:pt x="2400105" y="2471261"/>
                  <a:pt x="2328985" y="2635853"/>
                  <a:pt x="2416361" y="2438749"/>
                </a:cubicBezTo>
                <a:cubicBezTo>
                  <a:pt x="2503737" y="2241645"/>
                  <a:pt x="2548441" y="1544669"/>
                  <a:pt x="2550473" y="1292701"/>
                </a:cubicBezTo>
                <a:cubicBezTo>
                  <a:pt x="2552505" y="1040733"/>
                  <a:pt x="2662233" y="979773"/>
                  <a:pt x="2428553" y="926941"/>
                </a:cubicBezTo>
                <a:cubicBezTo>
                  <a:pt x="2194873" y="874109"/>
                  <a:pt x="1400361" y="953357"/>
                  <a:pt x="1148393" y="975709"/>
                </a:cubicBezTo>
                <a:cubicBezTo>
                  <a:pt x="896425" y="998061"/>
                  <a:pt x="971609" y="971645"/>
                  <a:pt x="916745" y="1061053"/>
                </a:cubicBezTo>
                <a:cubicBezTo>
                  <a:pt x="861881" y="1150461"/>
                  <a:pt x="813113" y="1420717"/>
                  <a:pt x="819209" y="1512157"/>
                </a:cubicBezTo>
                <a:cubicBezTo>
                  <a:pt x="825305" y="1603597"/>
                  <a:pt x="853753" y="1597501"/>
                  <a:pt x="953321" y="1609693"/>
                </a:cubicBezTo>
                <a:cubicBezTo>
                  <a:pt x="1052889" y="1621885"/>
                  <a:pt x="1234753" y="1603597"/>
                  <a:pt x="1416617" y="1585309"/>
                </a:cubicBezTo>
              </a:path>
            </a:pathLst>
          </a:custGeom>
          <a:noFill/>
          <a:ln w="571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5686662" y="4646265"/>
            <a:ext cx="857927" cy="523220"/>
          </a:xfrm>
          <a:prstGeom prst="rect">
            <a:avLst/>
          </a:prstGeom>
          <a:noFill/>
        </p:spPr>
        <p:txBody>
          <a:bodyPr wrap="none" rtlCol="0">
            <a:spAutoFit/>
          </a:bodyPr>
          <a:lstStyle/>
          <a:p>
            <a:r>
              <a:rPr lang="en-US" sz="2800" dirty="0" smtClean="0"/>
              <a:t>(0,1)</a:t>
            </a:r>
            <a:endParaRPr lang="en-US" sz="2800" dirty="0"/>
          </a:p>
        </p:txBody>
      </p:sp>
      <p:sp>
        <p:nvSpPr>
          <p:cNvPr id="74" name="TextBox 73"/>
          <p:cNvSpPr txBox="1"/>
          <p:nvPr/>
        </p:nvSpPr>
        <p:spPr>
          <a:xfrm>
            <a:off x="5649584" y="3647227"/>
            <a:ext cx="857927" cy="523220"/>
          </a:xfrm>
          <a:prstGeom prst="rect">
            <a:avLst/>
          </a:prstGeom>
          <a:noFill/>
        </p:spPr>
        <p:txBody>
          <a:bodyPr wrap="none" rtlCol="0">
            <a:spAutoFit/>
          </a:bodyPr>
          <a:lstStyle/>
          <a:p>
            <a:r>
              <a:rPr lang="en-US" sz="2800" dirty="0" smtClean="0"/>
              <a:t>(0,2)</a:t>
            </a:r>
            <a:endParaRPr lang="en-US" sz="2800" dirty="0"/>
          </a:p>
        </p:txBody>
      </p:sp>
      <p:sp>
        <p:nvSpPr>
          <p:cNvPr id="75" name="TextBox 74"/>
          <p:cNvSpPr txBox="1"/>
          <p:nvPr/>
        </p:nvSpPr>
        <p:spPr>
          <a:xfrm>
            <a:off x="5613280" y="2676130"/>
            <a:ext cx="857927" cy="523220"/>
          </a:xfrm>
          <a:prstGeom prst="rect">
            <a:avLst/>
          </a:prstGeom>
          <a:noFill/>
        </p:spPr>
        <p:txBody>
          <a:bodyPr wrap="none" rtlCol="0">
            <a:spAutoFit/>
          </a:bodyPr>
          <a:lstStyle/>
          <a:p>
            <a:r>
              <a:rPr lang="en-US" sz="2800" dirty="0" smtClean="0"/>
              <a:t>(0,3)</a:t>
            </a:r>
            <a:endParaRPr lang="en-US" sz="2800" dirty="0"/>
          </a:p>
        </p:txBody>
      </p:sp>
    </p:spTree>
    <p:extLst>
      <p:ext uri="{BB962C8B-B14F-4D97-AF65-F5344CB8AC3E}">
        <p14:creationId xmlns:p14="http://schemas.microsoft.com/office/powerpoint/2010/main" val="2680294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7714" y="1407886"/>
            <a:ext cx="4422388" cy="5239657"/>
          </a:xfrm>
        </p:spPr>
        <p:txBody>
          <a:bodyPr>
            <a:normAutofit/>
          </a:bodyPr>
          <a:lstStyle/>
          <a:p>
            <a:pPr marL="0" indent="0">
              <a:buNone/>
            </a:pPr>
            <a:r>
              <a:rPr lang="en-US" altLang="zh-TW" dirty="0" smtClean="0"/>
              <a:t>2. Use two counters, namely </a:t>
            </a:r>
            <a:r>
              <a:rPr lang="en-US" altLang="zh-TW" i="1" dirty="0" err="1" smtClean="0"/>
              <a:t>spiral_x</a:t>
            </a:r>
            <a:r>
              <a:rPr lang="en-US" altLang="zh-TW" dirty="0" smtClean="0"/>
              <a:t> and </a:t>
            </a:r>
            <a:r>
              <a:rPr lang="en-US" altLang="zh-TW" i="1" dirty="0" err="1" smtClean="0"/>
              <a:t>spiral_y</a:t>
            </a:r>
            <a:r>
              <a:rPr lang="en-US" altLang="zh-TW" dirty="0" smtClean="0"/>
              <a:t>, to monitor the progress of the construction of the graph. Assign a pair of coordinates to each node.</a:t>
            </a:r>
          </a:p>
          <a:p>
            <a:pPr marL="0" indent="0">
              <a:buNone/>
            </a:pPr>
            <a:endParaRPr lang="en-US" altLang="zh-TW" dirty="0" smtClean="0"/>
          </a:p>
          <a:p>
            <a:pPr marL="0" indent="0">
              <a:buNone/>
            </a:pPr>
            <a:r>
              <a:rPr lang="en-US" dirty="0" smtClean="0"/>
              <a:t>Use a double-for loop to create all the nodes and edges. Then use the </a:t>
            </a:r>
            <a:r>
              <a:rPr lang="en-US" b="1" i="1" dirty="0" smtClean="0"/>
              <a:t>delete</a:t>
            </a:r>
            <a:r>
              <a:rPr lang="en-US" dirty="0" smtClean="0"/>
              <a:t> function to delete the redundant edges.</a:t>
            </a:r>
            <a:endParaRPr lang="en-US" dirty="0"/>
          </a:p>
          <a:p>
            <a:endParaRPr lang="en-US" altLang="zh-TW" dirty="0" smtClean="0"/>
          </a:p>
          <a:p>
            <a:endParaRPr lang="en-US" altLang="zh-TW" dirty="0" smtClean="0"/>
          </a:p>
          <a:p>
            <a:endParaRPr lang="en-US" altLang="zh-TW" dirty="0" smtClean="0"/>
          </a:p>
          <a:p>
            <a:endParaRPr lang="en-US" altLang="zh-TW" dirty="0"/>
          </a:p>
          <a:p>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a:p>
          <a:p>
            <a:endParaRPr lang="zh-TW" altLang="en-US" dirty="0"/>
          </a:p>
          <a:p>
            <a:endParaRPr lang="zh-TW" altLang="en-US" dirty="0"/>
          </a:p>
        </p:txBody>
      </p:sp>
      <p:grpSp>
        <p:nvGrpSpPr>
          <p:cNvPr id="4" name="Group 3"/>
          <p:cNvGrpSpPr/>
          <p:nvPr/>
        </p:nvGrpSpPr>
        <p:grpSpPr>
          <a:xfrm>
            <a:off x="6464301" y="1651000"/>
            <a:ext cx="4813300" cy="4457700"/>
            <a:chOff x="4239241" y="2386979"/>
            <a:chExt cx="2667401" cy="2853318"/>
          </a:xfrm>
        </p:grpSpPr>
        <p:sp>
          <p:nvSpPr>
            <p:cNvPr id="7" name="Oval 6"/>
            <p:cNvSpPr/>
            <p:nvPr/>
          </p:nvSpPr>
          <p:spPr>
            <a:xfrm>
              <a:off x="4841939" y="3055554"/>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6"/>
              <a:endCxn id="10" idx="2"/>
            </p:cNvCxnSpPr>
            <p:nvPr/>
          </p:nvCxnSpPr>
          <p:spPr>
            <a:xfrm flipV="1">
              <a:off x="5120787" y="3197357"/>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444637" y="304990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45308" y="3704259"/>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448006" y="369861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5120787" y="3849003"/>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 idx="0"/>
              <a:endCxn id="7" idx="4"/>
            </p:cNvCxnSpPr>
            <p:nvPr/>
          </p:nvCxnSpPr>
          <p:spPr>
            <a:xfrm flipH="1" flipV="1">
              <a:off x="4981363" y="3350458"/>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18" idx="2"/>
            </p:cNvCxnSpPr>
            <p:nvPr/>
          </p:nvCxnSpPr>
          <p:spPr>
            <a:xfrm flipV="1">
              <a:off x="5699455" y="3197357"/>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023305" y="304990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27363" y="369861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9" idx="0"/>
            </p:cNvCxnSpPr>
            <p:nvPr/>
          </p:nvCxnSpPr>
          <p:spPr>
            <a:xfrm flipH="1" flipV="1">
              <a:off x="6163418" y="3344809"/>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23994" y="434731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stCxn id="21" idx="0"/>
            </p:cNvCxnSpPr>
            <p:nvPr/>
          </p:nvCxnSpPr>
          <p:spPr>
            <a:xfrm flipH="1" flipV="1">
              <a:off x="6160049" y="3993514"/>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842869" y="4344213"/>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3" idx="6"/>
              <a:endCxn id="25" idx="2"/>
            </p:cNvCxnSpPr>
            <p:nvPr/>
          </p:nvCxnSpPr>
          <p:spPr>
            <a:xfrm flipV="1">
              <a:off x="5121717" y="4486016"/>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445567" y="4338564"/>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5700385" y="4486016"/>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262672" y="4352964"/>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27" idx="6"/>
            </p:cNvCxnSpPr>
            <p:nvPr/>
          </p:nvCxnSpPr>
          <p:spPr>
            <a:xfrm flipV="1">
              <a:off x="4541520" y="4494767"/>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264517" y="304990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268575" y="369861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30" idx="0"/>
            </p:cNvCxnSpPr>
            <p:nvPr/>
          </p:nvCxnSpPr>
          <p:spPr>
            <a:xfrm flipH="1" flipV="1">
              <a:off x="4404630" y="3344809"/>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4401261" y="3993514"/>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239241" y="2398376"/>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H="1" flipV="1">
              <a:off x="4379354" y="2693280"/>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5996526" y="239573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15401" y="2392628"/>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36" idx="6"/>
              <a:endCxn id="38" idx="2"/>
            </p:cNvCxnSpPr>
            <p:nvPr/>
          </p:nvCxnSpPr>
          <p:spPr>
            <a:xfrm flipV="1">
              <a:off x="5094249" y="2534431"/>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418099" y="2386979"/>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V="1">
              <a:off x="5672917" y="2534431"/>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514052" y="2543182"/>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6596957" y="239573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V="1">
              <a:off x="6273348" y="2534431"/>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597923" y="303141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3" idx="0"/>
            </p:cNvCxnSpPr>
            <p:nvPr/>
          </p:nvCxnSpPr>
          <p:spPr>
            <a:xfrm flipH="1" flipV="1">
              <a:off x="6733978" y="2677614"/>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594554" y="3680120"/>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stCxn id="45" idx="0"/>
            </p:cNvCxnSpPr>
            <p:nvPr/>
          </p:nvCxnSpPr>
          <p:spPr>
            <a:xfrm flipH="1" flipV="1">
              <a:off x="6730609" y="3326319"/>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6607246" y="4318878"/>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a:stCxn id="47" idx="0"/>
            </p:cNvCxnSpPr>
            <p:nvPr/>
          </p:nvCxnSpPr>
          <p:spPr>
            <a:xfrm flipH="1" flipV="1">
              <a:off x="6743301" y="3965077"/>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4270078" y="4945393"/>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50" name="Oval 49"/>
            <p:cNvSpPr/>
            <p:nvPr/>
          </p:nvSpPr>
          <p:spPr>
            <a:xfrm>
              <a:off x="6027363" y="4942747"/>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4846238" y="4939645"/>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51" idx="6"/>
              <a:endCxn id="53" idx="2"/>
            </p:cNvCxnSpPr>
            <p:nvPr/>
          </p:nvCxnSpPr>
          <p:spPr>
            <a:xfrm flipV="1">
              <a:off x="5125086" y="5081448"/>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448936" y="4933996"/>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V="1">
              <a:off x="5703754" y="5081448"/>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4544889" y="5090199"/>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6627794" y="4942747"/>
              <a:ext cx="278848" cy="294904"/>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V="1">
              <a:off x="6304185" y="5081448"/>
              <a:ext cx="323850" cy="564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736505" y="4611970"/>
              <a:ext cx="3369" cy="353801"/>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grpSp>
      <p:sp>
        <p:nvSpPr>
          <p:cNvPr id="60" name="標題 1"/>
          <p:cNvSpPr>
            <a:spLocks noGrp="1"/>
          </p:cNvSpPr>
          <p:nvPr>
            <p:ph type="title"/>
          </p:nvPr>
        </p:nvSpPr>
        <p:spPr>
          <a:xfrm>
            <a:off x="217714" y="-41808"/>
            <a:ext cx="10515600" cy="1325563"/>
          </a:xfrm>
        </p:spPr>
        <p:txBody>
          <a:bodyPr/>
          <a:lstStyle/>
          <a:p>
            <a:r>
              <a:rPr lang="en-US" altLang="zh-TW" dirty="0" smtClean="0"/>
              <a:t>Question 1: Task Two – Hint Two</a:t>
            </a:r>
            <a:endParaRPr lang="zh-TW" altLang="en-US" dirty="0"/>
          </a:p>
        </p:txBody>
      </p:sp>
      <p:sp>
        <p:nvSpPr>
          <p:cNvPr id="2" name="TextBox 1"/>
          <p:cNvSpPr txBox="1"/>
          <p:nvPr/>
        </p:nvSpPr>
        <p:spPr>
          <a:xfrm>
            <a:off x="6336819" y="6108700"/>
            <a:ext cx="857927" cy="523220"/>
          </a:xfrm>
          <a:prstGeom prst="rect">
            <a:avLst/>
          </a:prstGeom>
          <a:noFill/>
        </p:spPr>
        <p:txBody>
          <a:bodyPr wrap="none" rtlCol="0">
            <a:spAutoFit/>
          </a:bodyPr>
          <a:lstStyle/>
          <a:p>
            <a:r>
              <a:rPr lang="en-US" sz="2800" dirty="0" smtClean="0"/>
              <a:t>(0,0)</a:t>
            </a:r>
            <a:endParaRPr lang="en-US" sz="2800" dirty="0"/>
          </a:p>
        </p:txBody>
      </p:sp>
      <p:sp>
        <p:nvSpPr>
          <p:cNvPr id="61" name="TextBox 60"/>
          <p:cNvSpPr txBox="1"/>
          <p:nvPr/>
        </p:nvSpPr>
        <p:spPr>
          <a:xfrm>
            <a:off x="7382246" y="6118238"/>
            <a:ext cx="857927" cy="523220"/>
          </a:xfrm>
          <a:prstGeom prst="rect">
            <a:avLst/>
          </a:prstGeom>
          <a:noFill/>
        </p:spPr>
        <p:txBody>
          <a:bodyPr wrap="none" rtlCol="0">
            <a:spAutoFit/>
          </a:bodyPr>
          <a:lstStyle/>
          <a:p>
            <a:r>
              <a:rPr lang="en-US" sz="2800" dirty="0" smtClean="0"/>
              <a:t>(1,0)</a:t>
            </a:r>
            <a:endParaRPr lang="en-US" sz="2800" dirty="0"/>
          </a:p>
        </p:txBody>
      </p:sp>
      <p:sp>
        <p:nvSpPr>
          <p:cNvPr id="62" name="TextBox 61"/>
          <p:cNvSpPr txBox="1"/>
          <p:nvPr/>
        </p:nvSpPr>
        <p:spPr>
          <a:xfrm>
            <a:off x="8414164" y="6118238"/>
            <a:ext cx="857927" cy="523220"/>
          </a:xfrm>
          <a:prstGeom prst="rect">
            <a:avLst/>
          </a:prstGeom>
          <a:noFill/>
        </p:spPr>
        <p:txBody>
          <a:bodyPr wrap="none" rtlCol="0">
            <a:spAutoFit/>
          </a:bodyPr>
          <a:lstStyle/>
          <a:p>
            <a:r>
              <a:rPr lang="en-US" sz="2800" dirty="0" smtClean="0"/>
              <a:t>(2,0)</a:t>
            </a:r>
            <a:endParaRPr lang="en-US" sz="2800" dirty="0"/>
          </a:p>
        </p:txBody>
      </p:sp>
      <p:sp>
        <p:nvSpPr>
          <p:cNvPr id="63" name="TextBox 62"/>
          <p:cNvSpPr txBox="1"/>
          <p:nvPr/>
        </p:nvSpPr>
        <p:spPr>
          <a:xfrm>
            <a:off x="9508781" y="6114798"/>
            <a:ext cx="857927" cy="523220"/>
          </a:xfrm>
          <a:prstGeom prst="rect">
            <a:avLst/>
          </a:prstGeom>
          <a:noFill/>
        </p:spPr>
        <p:txBody>
          <a:bodyPr wrap="none" rtlCol="0">
            <a:spAutoFit/>
          </a:bodyPr>
          <a:lstStyle/>
          <a:p>
            <a:r>
              <a:rPr lang="en-US" sz="2800" dirty="0" smtClean="0"/>
              <a:t>(3,0)</a:t>
            </a:r>
            <a:endParaRPr lang="en-US" sz="2800" dirty="0"/>
          </a:p>
        </p:txBody>
      </p:sp>
      <p:sp>
        <p:nvSpPr>
          <p:cNvPr id="64" name="TextBox 63"/>
          <p:cNvSpPr txBox="1"/>
          <p:nvPr/>
        </p:nvSpPr>
        <p:spPr>
          <a:xfrm>
            <a:off x="10556929" y="6104919"/>
            <a:ext cx="857927" cy="523220"/>
          </a:xfrm>
          <a:prstGeom prst="rect">
            <a:avLst/>
          </a:prstGeom>
          <a:noFill/>
        </p:spPr>
        <p:txBody>
          <a:bodyPr wrap="none" rtlCol="0">
            <a:spAutoFit/>
          </a:bodyPr>
          <a:lstStyle/>
          <a:p>
            <a:r>
              <a:rPr lang="en-US" sz="2800" dirty="0" smtClean="0"/>
              <a:t>(4,0)</a:t>
            </a:r>
            <a:endParaRPr lang="en-US" sz="2800" dirty="0"/>
          </a:p>
        </p:txBody>
      </p:sp>
      <p:sp>
        <p:nvSpPr>
          <p:cNvPr id="65" name="TextBox 64"/>
          <p:cNvSpPr txBox="1"/>
          <p:nvPr/>
        </p:nvSpPr>
        <p:spPr>
          <a:xfrm>
            <a:off x="11277601" y="4630062"/>
            <a:ext cx="857927" cy="523220"/>
          </a:xfrm>
          <a:prstGeom prst="rect">
            <a:avLst/>
          </a:prstGeom>
          <a:noFill/>
        </p:spPr>
        <p:txBody>
          <a:bodyPr wrap="none" rtlCol="0">
            <a:spAutoFit/>
          </a:bodyPr>
          <a:lstStyle/>
          <a:p>
            <a:r>
              <a:rPr lang="en-US" sz="2800" dirty="0" smtClean="0"/>
              <a:t>(4,1)</a:t>
            </a:r>
            <a:endParaRPr lang="en-US" sz="2800" dirty="0"/>
          </a:p>
        </p:txBody>
      </p:sp>
      <p:sp>
        <p:nvSpPr>
          <p:cNvPr id="66" name="TextBox 65"/>
          <p:cNvSpPr txBox="1"/>
          <p:nvPr/>
        </p:nvSpPr>
        <p:spPr>
          <a:xfrm>
            <a:off x="11240523" y="3631024"/>
            <a:ext cx="857927" cy="523220"/>
          </a:xfrm>
          <a:prstGeom prst="rect">
            <a:avLst/>
          </a:prstGeom>
          <a:noFill/>
        </p:spPr>
        <p:txBody>
          <a:bodyPr wrap="none" rtlCol="0">
            <a:spAutoFit/>
          </a:bodyPr>
          <a:lstStyle/>
          <a:p>
            <a:r>
              <a:rPr lang="en-US" sz="2800" dirty="0" smtClean="0"/>
              <a:t>(4,2)</a:t>
            </a:r>
            <a:endParaRPr lang="en-US" sz="2800" dirty="0"/>
          </a:p>
        </p:txBody>
      </p:sp>
      <p:sp>
        <p:nvSpPr>
          <p:cNvPr id="67" name="TextBox 66"/>
          <p:cNvSpPr txBox="1"/>
          <p:nvPr/>
        </p:nvSpPr>
        <p:spPr>
          <a:xfrm>
            <a:off x="11204219" y="2659927"/>
            <a:ext cx="857927" cy="523220"/>
          </a:xfrm>
          <a:prstGeom prst="rect">
            <a:avLst/>
          </a:prstGeom>
          <a:noFill/>
        </p:spPr>
        <p:txBody>
          <a:bodyPr wrap="none" rtlCol="0">
            <a:spAutoFit/>
          </a:bodyPr>
          <a:lstStyle/>
          <a:p>
            <a:r>
              <a:rPr lang="en-US" sz="2800" dirty="0" smtClean="0"/>
              <a:t>(4,3)</a:t>
            </a:r>
            <a:endParaRPr lang="en-US" sz="2800" dirty="0"/>
          </a:p>
        </p:txBody>
      </p:sp>
      <p:sp>
        <p:nvSpPr>
          <p:cNvPr id="68" name="TextBox 67"/>
          <p:cNvSpPr txBox="1"/>
          <p:nvPr/>
        </p:nvSpPr>
        <p:spPr>
          <a:xfrm>
            <a:off x="11204219" y="1622770"/>
            <a:ext cx="857927" cy="523220"/>
          </a:xfrm>
          <a:prstGeom prst="rect">
            <a:avLst/>
          </a:prstGeom>
          <a:noFill/>
        </p:spPr>
        <p:txBody>
          <a:bodyPr wrap="none" rtlCol="0">
            <a:spAutoFit/>
          </a:bodyPr>
          <a:lstStyle/>
          <a:p>
            <a:r>
              <a:rPr lang="en-US" sz="2800" dirty="0" smtClean="0"/>
              <a:t>(4,4)</a:t>
            </a:r>
            <a:endParaRPr lang="en-US" sz="2800" dirty="0"/>
          </a:p>
        </p:txBody>
      </p:sp>
      <p:sp>
        <p:nvSpPr>
          <p:cNvPr id="69" name="TextBox 68"/>
          <p:cNvSpPr txBox="1"/>
          <p:nvPr/>
        </p:nvSpPr>
        <p:spPr>
          <a:xfrm>
            <a:off x="9501417" y="1103635"/>
            <a:ext cx="857927" cy="523220"/>
          </a:xfrm>
          <a:prstGeom prst="rect">
            <a:avLst/>
          </a:prstGeom>
          <a:noFill/>
        </p:spPr>
        <p:txBody>
          <a:bodyPr wrap="none" rtlCol="0">
            <a:spAutoFit/>
          </a:bodyPr>
          <a:lstStyle/>
          <a:p>
            <a:r>
              <a:rPr lang="en-US" sz="2800" dirty="0" smtClean="0"/>
              <a:t>(3,4)</a:t>
            </a:r>
            <a:endParaRPr lang="en-US" sz="2800" dirty="0"/>
          </a:p>
        </p:txBody>
      </p:sp>
      <p:sp>
        <p:nvSpPr>
          <p:cNvPr id="70" name="TextBox 69"/>
          <p:cNvSpPr txBox="1"/>
          <p:nvPr/>
        </p:nvSpPr>
        <p:spPr>
          <a:xfrm>
            <a:off x="8485621" y="1096920"/>
            <a:ext cx="857927" cy="523220"/>
          </a:xfrm>
          <a:prstGeom prst="rect">
            <a:avLst/>
          </a:prstGeom>
          <a:noFill/>
        </p:spPr>
        <p:txBody>
          <a:bodyPr wrap="none" rtlCol="0">
            <a:spAutoFit/>
          </a:bodyPr>
          <a:lstStyle/>
          <a:p>
            <a:r>
              <a:rPr lang="en-US" sz="2800" dirty="0" smtClean="0"/>
              <a:t>(2,4)</a:t>
            </a:r>
            <a:endParaRPr lang="en-US" sz="2800" dirty="0"/>
          </a:p>
        </p:txBody>
      </p:sp>
      <p:sp>
        <p:nvSpPr>
          <p:cNvPr id="71" name="TextBox 70"/>
          <p:cNvSpPr txBox="1"/>
          <p:nvPr/>
        </p:nvSpPr>
        <p:spPr>
          <a:xfrm>
            <a:off x="7326601" y="1078205"/>
            <a:ext cx="857927" cy="523220"/>
          </a:xfrm>
          <a:prstGeom prst="rect">
            <a:avLst/>
          </a:prstGeom>
          <a:noFill/>
        </p:spPr>
        <p:txBody>
          <a:bodyPr wrap="none" rtlCol="0">
            <a:spAutoFit/>
          </a:bodyPr>
          <a:lstStyle/>
          <a:p>
            <a:r>
              <a:rPr lang="en-US" sz="2800" dirty="0" smtClean="0"/>
              <a:t>(1,4)</a:t>
            </a:r>
            <a:endParaRPr lang="en-US" sz="2800" dirty="0"/>
          </a:p>
        </p:txBody>
      </p:sp>
      <p:sp>
        <p:nvSpPr>
          <p:cNvPr id="72" name="TextBox 71"/>
          <p:cNvSpPr txBox="1"/>
          <p:nvPr/>
        </p:nvSpPr>
        <p:spPr>
          <a:xfrm>
            <a:off x="6343839" y="1108438"/>
            <a:ext cx="857927" cy="523220"/>
          </a:xfrm>
          <a:prstGeom prst="rect">
            <a:avLst/>
          </a:prstGeom>
          <a:noFill/>
        </p:spPr>
        <p:txBody>
          <a:bodyPr wrap="none" rtlCol="0">
            <a:spAutoFit/>
          </a:bodyPr>
          <a:lstStyle/>
          <a:p>
            <a:r>
              <a:rPr lang="en-US" sz="2800" dirty="0" smtClean="0"/>
              <a:t>(0,4)</a:t>
            </a:r>
            <a:endParaRPr lang="en-US" sz="2800" dirty="0"/>
          </a:p>
        </p:txBody>
      </p:sp>
      <p:sp>
        <p:nvSpPr>
          <p:cNvPr id="73" name="TextBox 72"/>
          <p:cNvSpPr txBox="1"/>
          <p:nvPr/>
        </p:nvSpPr>
        <p:spPr>
          <a:xfrm>
            <a:off x="5686662" y="4646265"/>
            <a:ext cx="857927" cy="523220"/>
          </a:xfrm>
          <a:prstGeom prst="rect">
            <a:avLst/>
          </a:prstGeom>
          <a:noFill/>
        </p:spPr>
        <p:txBody>
          <a:bodyPr wrap="none" rtlCol="0">
            <a:spAutoFit/>
          </a:bodyPr>
          <a:lstStyle/>
          <a:p>
            <a:r>
              <a:rPr lang="en-US" sz="2800" dirty="0" smtClean="0"/>
              <a:t>(0,1)</a:t>
            </a:r>
            <a:endParaRPr lang="en-US" sz="2800" dirty="0"/>
          </a:p>
        </p:txBody>
      </p:sp>
      <p:sp>
        <p:nvSpPr>
          <p:cNvPr id="74" name="TextBox 73"/>
          <p:cNvSpPr txBox="1"/>
          <p:nvPr/>
        </p:nvSpPr>
        <p:spPr>
          <a:xfrm>
            <a:off x="5649584" y="3647227"/>
            <a:ext cx="857927" cy="523220"/>
          </a:xfrm>
          <a:prstGeom prst="rect">
            <a:avLst/>
          </a:prstGeom>
          <a:noFill/>
        </p:spPr>
        <p:txBody>
          <a:bodyPr wrap="none" rtlCol="0">
            <a:spAutoFit/>
          </a:bodyPr>
          <a:lstStyle/>
          <a:p>
            <a:r>
              <a:rPr lang="en-US" sz="2800" dirty="0" smtClean="0"/>
              <a:t>(0,2)</a:t>
            </a:r>
            <a:endParaRPr lang="en-US" sz="2800" dirty="0"/>
          </a:p>
        </p:txBody>
      </p:sp>
      <p:sp>
        <p:nvSpPr>
          <p:cNvPr id="75" name="TextBox 74"/>
          <p:cNvSpPr txBox="1"/>
          <p:nvPr/>
        </p:nvSpPr>
        <p:spPr>
          <a:xfrm>
            <a:off x="5613280" y="2676130"/>
            <a:ext cx="857927" cy="523220"/>
          </a:xfrm>
          <a:prstGeom prst="rect">
            <a:avLst/>
          </a:prstGeom>
          <a:noFill/>
        </p:spPr>
        <p:txBody>
          <a:bodyPr wrap="none" rtlCol="0">
            <a:spAutoFit/>
          </a:bodyPr>
          <a:lstStyle/>
          <a:p>
            <a:r>
              <a:rPr lang="en-US" sz="2800" dirty="0" smtClean="0"/>
              <a:t>(0,3)</a:t>
            </a:r>
            <a:endParaRPr lang="en-US" sz="2800" dirty="0"/>
          </a:p>
        </p:txBody>
      </p:sp>
    </p:spTree>
    <p:extLst>
      <p:ext uri="{BB962C8B-B14F-4D97-AF65-F5344CB8AC3E}">
        <p14:creationId xmlns:p14="http://schemas.microsoft.com/office/powerpoint/2010/main" val="11589397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7714" y="1089232"/>
            <a:ext cx="11785600" cy="1748570"/>
          </a:xfrm>
        </p:spPr>
        <p:txBody>
          <a:bodyPr>
            <a:normAutofit fontScale="92500"/>
          </a:bodyPr>
          <a:lstStyle/>
          <a:p>
            <a:pPr marL="0" indent="0">
              <a:buNone/>
            </a:pPr>
            <a:r>
              <a:rPr lang="en-US" altLang="zh-TW" dirty="0" smtClean="0"/>
              <a:t>3. Press key ‘8’ to incrementally create a graph which consists of a set of columns organized from left to right. A column has </a:t>
            </a:r>
            <a:r>
              <a:rPr lang="en-US" dirty="0"/>
              <a:t>5 nodes and 4 edges</a:t>
            </a:r>
            <a:r>
              <a:rPr lang="en-US" dirty="0" smtClean="0"/>
              <a:t>.</a:t>
            </a:r>
            <a:endParaRPr lang="en-US" altLang="zh-TW" dirty="0" smtClean="0"/>
          </a:p>
          <a:p>
            <a:pPr marL="0" indent="0">
              <a:buNone/>
            </a:pPr>
            <a:r>
              <a:rPr lang="en-US" dirty="0" smtClean="0"/>
              <a:t>For each key event, one column is created. Your program must be able to create at least 4 columns. If another key (not ‘8’) is pressed, then this graph must be reset.</a:t>
            </a:r>
            <a:endParaRPr lang="en-US" altLang="zh-TW" dirty="0" smtClean="0"/>
          </a:p>
          <a:p>
            <a:endParaRPr lang="en-US" altLang="zh-TW" dirty="0" smtClean="0"/>
          </a:p>
          <a:p>
            <a:pPr marL="0" indent="0">
              <a:buNone/>
            </a:pPr>
            <a:endParaRPr lang="en-US" altLang="zh-TW" dirty="0" smtClean="0"/>
          </a:p>
          <a:p>
            <a:endParaRPr lang="en-US" altLang="zh-TW" dirty="0"/>
          </a:p>
          <a:p>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a:p>
          <a:p>
            <a:endParaRPr lang="zh-TW" altLang="en-US" dirty="0"/>
          </a:p>
          <a:p>
            <a:endParaRPr lang="zh-TW" altLang="en-US" dirty="0"/>
          </a:p>
        </p:txBody>
      </p:sp>
      <p:sp>
        <p:nvSpPr>
          <p:cNvPr id="6" name="Oval 5"/>
          <p:cNvSpPr/>
          <p:nvPr/>
        </p:nvSpPr>
        <p:spPr>
          <a:xfrm>
            <a:off x="9444380" y="3670808"/>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Oval 6"/>
          <p:cNvSpPr/>
          <p:nvPr/>
        </p:nvSpPr>
        <p:spPr>
          <a:xfrm>
            <a:off x="9445173" y="4192530"/>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9" name="Straight Connector 8"/>
          <p:cNvCxnSpPr>
            <a:stCxn id="7" idx="0"/>
          </p:cNvCxnSpPr>
          <p:nvPr/>
        </p:nvCxnSpPr>
        <p:spPr>
          <a:xfrm flipH="1" flipV="1">
            <a:off x="9556837" y="3902157"/>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442408" y="4724937"/>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Straight Connector 10"/>
          <p:cNvCxnSpPr>
            <a:stCxn id="10" idx="0"/>
          </p:cNvCxnSpPr>
          <p:nvPr/>
        </p:nvCxnSpPr>
        <p:spPr>
          <a:xfrm flipH="1" flipV="1">
            <a:off x="9554072" y="4434564"/>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452825" y="524918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3" name="Straight Connector 12"/>
          <p:cNvCxnSpPr>
            <a:stCxn id="12" idx="0"/>
          </p:cNvCxnSpPr>
          <p:nvPr/>
        </p:nvCxnSpPr>
        <p:spPr>
          <a:xfrm flipH="1" flipV="1">
            <a:off x="9564488" y="4958808"/>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9469689" y="5761205"/>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a:t>
            </a:r>
            <a:endParaRPr lang="en-US" sz="1600" dirty="0"/>
          </a:p>
        </p:txBody>
      </p:sp>
      <p:cxnSp>
        <p:nvCxnSpPr>
          <p:cNvPr id="15" name="Straight Connector 14"/>
          <p:cNvCxnSpPr/>
          <p:nvPr/>
        </p:nvCxnSpPr>
        <p:spPr>
          <a:xfrm flipH="1" flipV="1">
            <a:off x="9558911" y="5489728"/>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980429" y="3670808"/>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Oval 16"/>
          <p:cNvSpPr/>
          <p:nvPr/>
        </p:nvSpPr>
        <p:spPr>
          <a:xfrm>
            <a:off x="9981222" y="4192530"/>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8" name="Straight Connector 17"/>
          <p:cNvCxnSpPr>
            <a:stCxn id="17" idx="0"/>
          </p:cNvCxnSpPr>
          <p:nvPr/>
        </p:nvCxnSpPr>
        <p:spPr>
          <a:xfrm flipH="1" flipV="1">
            <a:off x="10092886" y="3902157"/>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978457" y="4724937"/>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0" name="Straight Connector 19"/>
          <p:cNvCxnSpPr>
            <a:stCxn id="19" idx="0"/>
          </p:cNvCxnSpPr>
          <p:nvPr/>
        </p:nvCxnSpPr>
        <p:spPr>
          <a:xfrm flipH="1" flipV="1">
            <a:off x="10090121" y="4434564"/>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988874" y="524918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2" name="Straight Connector 21"/>
          <p:cNvCxnSpPr>
            <a:stCxn id="21" idx="0"/>
          </p:cNvCxnSpPr>
          <p:nvPr/>
        </p:nvCxnSpPr>
        <p:spPr>
          <a:xfrm flipH="1" flipV="1">
            <a:off x="10100537" y="4958808"/>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0005738" y="5761205"/>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4" name="Straight Connector 23"/>
          <p:cNvCxnSpPr/>
          <p:nvPr/>
        </p:nvCxnSpPr>
        <p:spPr>
          <a:xfrm flipH="1" flipV="1">
            <a:off x="10094960" y="5489728"/>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0463991" y="3689704"/>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Oval 25"/>
          <p:cNvSpPr/>
          <p:nvPr/>
        </p:nvSpPr>
        <p:spPr>
          <a:xfrm>
            <a:off x="10464784" y="4211426"/>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7" name="Straight Connector 26"/>
          <p:cNvCxnSpPr>
            <a:stCxn id="26" idx="0"/>
          </p:cNvCxnSpPr>
          <p:nvPr/>
        </p:nvCxnSpPr>
        <p:spPr>
          <a:xfrm flipH="1" flipV="1">
            <a:off x="10576447" y="3921053"/>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462019" y="4743833"/>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9" name="Straight Connector 28"/>
          <p:cNvCxnSpPr>
            <a:stCxn id="28" idx="0"/>
          </p:cNvCxnSpPr>
          <p:nvPr/>
        </p:nvCxnSpPr>
        <p:spPr>
          <a:xfrm flipH="1" flipV="1">
            <a:off x="10573682" y="4453461"/>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0472435" y="5268077"/>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1" name="Straight Connector 30"/>
          <p:cNvCxnSpPr>
            <a:stCxn id="30" idx="0"/>
          </p:cNvCxnSpPr>
          <p:nvPr/>
        </p:nvCxnSpPr>
        <p:spPr>
          <a:xfrm flipH="1" flipV="1">
            <a:off x="10584099" y="4977704"/>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0489299" y="578010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3" name="Straight Connector 32"/>
          <p:cNvCxnSpPr/>
          <p:nvPr/>
        </p:nvCxnSpPr>
        <p:spPr>
          <a:xfrm flipH="1" flipV="1">
            <a:off x="10578521" y="5508625"/>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10935410" y="370860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p:cNvSpPr/>
          <p:nvPr/>
        </p:nvSpPr>
        <p:spPr>
          <a:xfrm>
            <a:off x="10936203" y="4230322"/>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6" name="Straight Connector 35"/>
          <p:cNvCxnSpPr>
            <a:stCxn id="35" idx="0"/>
          </p:cNvCxnSpPr>
          <p:nvPr/>
        </p:nvCxnSpPr>
        <p:spPr>
          <a:xfrm flipH="1" flipV="1">
            <a:off x="11047867" y="3939950"/>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0933438" y="4762730"/>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8" name="Straight Connector 37"/>
          <p:cNvCxnSpPr>
            <a:stCxn id="37" idx="0"/>
          </p:cNvCxnSpPr>
          <p:nvPr/>
        </p:nvCxnSpPr>
        <p:spPr>
          <a:xfrm flipH="1" flipV="1">
            <a:off x="11045102" y="4472357"/>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0943855" y="5286974"/>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0" name="Straight Connector 39"/>
          <p:cNvCxnSpPr>
            <a:stCxn id="39" idx="0"/>
          </p:cNvCxnSpPr>
          <p:nvPr/>
        </p:nvCxnSpPr>
        <p:spPr>
          <a:xfrm flipH="1" flipV="1">
            <a:off x="11055518" y="4996601"/>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0960719" y="5798998"/>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2" name="Straight Connector 41"/>
          <p:cNvCxnSpPr/>
          <p:nvPr/>
        </p:nvCxnSpPr>
        <p:spPr>
          <a:xfrm flipH="1" flipV="1">
            <a:off x="11049941" y="5527521"/>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9223829" y="3574794"/>
            <a:ext cx="2263321" cy="2584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Oval 44"/>
          <p:cNvSpPr/>
          <p:nvPr/>
        </p:nvSpPr>
        <p:spPr>
          <a:xfrm>
            <a:off x="681379" y="3649492"/>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Oval 45"/>
          <p:cNvSpPr/>
          <p:nvPr/>
        </p:nvSpPr>
        <p:spPr>
          <a:xfrm>
            <a:off x="682172" y="4171214"/>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7" name="Straight Connector 46"/>
          <p:cNvCxnSpPr>
            <a:stCxn id="46" idx="0"/>
          </p:cNvCxnSpPr>
          <p:nvPr/>
        </p:nvCxnSpPr>
        <p:spPr>
          <a:xfrm flipH="1" flipV="1">
            <a:off x="793836" y="3880841"/>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9407" y="470362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9" name="Straight Connector 48"/>
          <p:cNvCxnSpPr>
            <a:stCxn id="48" idx="0"/>
          </p:cNvCxnSpPr>
          <p:nvPr/>
        </p:nvCxnSpPr>
        <p:spPr>
          <a:xfrm flipH="1" flipV="1">
            <a:off x="791071" y="4413248"/>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689824" y="5227865"/>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51" name="Straight Connector 50"/>
          <p:cNvCxnSpPr>
            <a:stCxn id="50" idx="0"/>
          </p:cNvCxnSpPr>
          <p:nvPr/>
        </p:nvCxnSpPr>
        <p:spPr>
          <a:xfrm flipH="1" flipV="1">
            <a:off x="801487" y="4937492"/>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706688" y="5739889"/>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a:t>
            </a:r>
            <a:endParaRPr lang="en-US" sz="1600" dirty="0"/>
          </a:p>
        </p:txBody>
      </p:sp>
      <p:cxnSp>
        <p:nvCxnSpPr>
          <p:cNvPr id="53" name="Straight Connector 52"/>
          <p:cNvCxnSpPr/>
          <p:nvPr/>
        </p:nvCxnSpPr>
        <p:spPr>
          <a:xfrm flipH="1" flipV="1">
            <a:off x="795910" y="5468412"/>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60828" y="3553478"/>
            <a:ext cx="2263321" cy="2584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7" name="Oval 196"/>
          <p:cNvSpPr/>
          <p:nvPr/>
        </p:nvSpPr>
        <p:spPr>
          <a:xfrm>
            <a:off x="3675858" y="3649492"/>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8" name="Oval 197"/>
          <p:cNvSpPr/>
          <p:nvPr/>
        </p:nvSpPr>
        <p:spPr>
          <a:xfrm>
            <a:off x="3676651" y="4171214"/>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99" name="Straight Connector 198"/>
          <p:cNvCxnSpPr>
            <a:stCxn id="198" idx="0"/>
          </p:cNvCxnSpPr>
          <p:nvPr/>
        </p:nvCxnSpPr>
        <p:spPr>
          <a:xfrm flipH="1" flipV="1">
            <a:off x="3788315" y="3880841"/>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00" name="Oval 199"/>
          <p:cNvSpPr/>
          <p:nvPr/>
        </p:nvSpPr>
        <p:spPr>
          <a:xfrm>
            <a:off x="3673886" y="470362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01" name="Straight Connector 200"/>
          <p:cNvCxnSpPr>
            <a:stCxn id="200" idx="0"/>
          </p:cNvCxnSpPr>
          <p:nvPr/>
        </p:nvCxnSpPr>
        <p:spPr>
          <a:xfrm flipH="1" flipV="1">
            <a:off x="3785550" y="4413248"/>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02" name="Oval 201"/>
          <p:cNvSpPr/>
          <p:nvPr/>
        </p:nvSpPr>
        <p:spPr>
          <a:xfrm>
            <a:off x="3684303" y="5227865"/>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03" name="Straight Connector 202"/>
          <p:cNvCxnSpPr>
            <a:stCxn id="202" idx="0"/>
          </p:cNvCxnSpPr>
          <p:nvPr/>
        </p:nvCxnSpPr>
        <p:spPr>
          <a:xfrm flipH="1" flipV="1">
            <a:off x="3795966" y="4937492"/>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04" name="Oval 203"/>
          <p:cNvSpPr/>
          <p:nvPr/>
        </p:nvSpPr>
        <p:spPr>
          <a:xfrm>
            <a:off x="3701167" y="5739889"/>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a:t>
            </a:r>
            <a:endParaRPr lang="en-US" sz="1600" dirty="0"/>
          </a:p>
        </p:txBody>
      </p:sp>
      <p:cxnSp>
        <p:nvCxnSpPr>
          <p:cNvPr id="205" name="Straight Connector 204"/>
          <p:cNvCxnSpPr/>
          <p:nvPr/>
        </p:nvCxnSpPr>
        <p:spPr>
          <a:xfrm flipH="1" flipV="1">
            <a:off x="3790389" y="5468412"/>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06" name="Oval 205"/>
          <p:cNvSpPr/>
          <p:nvPr/>
        </p:nvSpPr>
        <p:spPr>
          <a:xfrm>
            <a:off x="4211907" y="3649492"/>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7" name="Oval 206"/>
          <p:cNvSpPr/>
          <p:nvPr/>
        </p:nvSpPr>
        <p:spPr>
          <a:xfrm>
            <a:off x="4212700" y="4171214"/>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08" name="Straight Connector 207"/>
          <p:cNvCxnSpPr>
            <a:stCxn id="207" idx="0"/>
          </p:cNvCxnSpPr>
          <p:nvPr/>
        </p:nvCxnSpPr>
        <p:spPr>
          <a:xfrm flipH="1" flipV="1">
            <a:off x="4324364" y="3880841"/>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09" name="Oval 208"/>
          <p:cNvSpPr/>
          <p:nvPr/>
        </p:nvSpPr>
        <p:spPr>
          <a:xfrm>
            <a:off x="4209935" y="470362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10" name="Straight Connector 209"/>
          <p:cNvCxnSpPr>
            <a:stCxn id="209" idx="0"/>
          </p:cNvCxnSpPr>
          <p:nvPr/>
        </p:nvCxnSpPr>
        <p:spPr>
          <a:xfrm flipH="1" flipV="1">
            <a:off x="4321599" y="4413248"/>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11" name="Oval 210"/>
          <p:cNvSpPr/>
          <p:nvPr/>
        </p:nvSpPr>
        <p:spPr>
          <a:xfrm>
            <a:off x="4220352" y="5227865"/>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12" name="Straight Connector 211"/>
          <p:cNvCxnSpPr>
            <a:stCxn id="211" idx="0"/>
          </p:cNvCxnSpPr>
          <p:nvPr/>
        </p:nvCxnSpPr>
        <p:spPr>
          <a:xfrm flipH="1" flipV="1">
            <a:off x="4332015" y="4937492"/>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13" name="Oval 212"/>
          <p:cNvSpPr/>
          <p:nvPr/>
        </p:nvSpPr>
        <p:spPr>
          <a:xfrm>
            <a:off x="4237216" y="5739889"/>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14" name="Straight Connector 213"/>
          <p:cNvCxnSpPr/>
          <p:nvPr/>
        </p:nvCxnSpPr>
        <p:spPr>
          <a:xfrm flipH="1" flipV="1">
            <a:off x="4326438" y="5468412"/>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33" name="Rectangle 232"/>
          <p:cNvSpPr/>
          <p:nvPr/>
        </p:nvSpPr>
        <p:spPr>
          <a:xfrm>
            <a:off x="3455307" y="3553478"/>
            <a:ext cx="2263321" cy="2584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5" name="Oval 234"/>
          <p:cNvSpPr/>
          <p:nvPr/>
        </p:nvSpPr>
        <p:spPr>
          <a:xfrm>
            <a:off x="6495120" y="3649492"/>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6" name="Oval 235"/>
          <p:cNvSpPr/>
          <p:nvPr/>
        </p:nvSpPr>
        <p:spPr>
          <a:xfrm>
            <a:off x="6495913" y="4171214"/>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37" name="Straight Connector 236"/>
          <p:cNvCxnSpPr>
            <a:stCxn id="236" idx="0"/>
          </p:cNvCxnSpPr>
          <p:nvPr/>
        </p:nvCxnSpPr>
        <p:spPr>
          <a:xfrm flipH="1" flipV="1">
            <a:off x="6607577" y="3880841"/>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38" name="Oval 237"/>
          <p:cNvSpPr/>
          <p:nvPr/>
        </p:nvSpPr>
        <p:spPr>
          <a:xfrm>
            <a:off x="6493148" y="470362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39" name="Straight Connector 238"/>
          <p:cNvCxnSpPr>
            <a:stCxn id="238" idx="0"/>
          </p:cNvCxnSpPr>
          <p:nvPr/>
        </p:nvCxnSpPr>
        <p:spPr>
          <a:xfrm flipH="1" flipV="1">
            <a:off x="6604812" y="4413248"/>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6503565" y="5227865"/>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41" name="Straight Connector 240"/>
          <p:cNvCxnSpPr>
            <a:stCxn id="240" idx="0"/>
          </p:cNvCxnSpPr>
          <p:nvPr/>
        </p:nvCxnSpPr>
        <p:spPr>
          <a:xfrm flipH="1" flipV="1">
            <a:off x="6615228" y="4937492"/>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42" name="Oval 241"/>
          <p:cNvSpPr/>
          <p:nvPr/>
        </p:nvSpPr>
        <p:spPr>
          <a:xfrm>
            <a:off x="6520429" y="5739889"/>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a:t>
            </a:r>
            <a:endParaRPr lang="en-US" sz="1600" dirty="0"/>
          </a:p>
        </p:txBody>
      </p:sp>
      <p:cxnSp>
        <p:nvCxnSpPr>
          <p:cNvPr id="243" name="Straight Connector 242"/>
          <p:cNvCxnSpPr/>
          <p:nvPr/>
        </p:nvCxnSpPr>
        <p:spPr>
          <a:xfrm flipH="1" flipV="1">
            <a:off x="6609651" y="5468412"/>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44" name="Oval 243"/>
          <p:cNvSpPr/>
          <p:nvPr/>
        </p:nvSpPr>
        <p:spPr>
          <a:xfrm>
            <a:off x="7031169" y="3649492"/>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5" name="Oval 244"/>
          <p:cNvSpPr/>
          <p:nvPr/>
        </p:nvSpPr>
        <p:spPr>
          <a:xfrm>
            <a:off x="7031962" y="4171214"/>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46" name="Straight Connector 245"/>
          <p:cNvCxnSpPr>
            <a:stCxn id="245" idx="0"/>
          </p:cNvCxnSpPr>
          <p:nvPr/>
        </p:nvCxnSpPr>
        <p:spPr>
          <a:xfrm flipH="1" flipV="1">
            <a:off x="7143626" y="3880841"/>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7029197" y="470362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48" name="Straight Connector 247"/>
          <p:cNvCxnSpPr>
            <a:stCxn id="247" idx="0"/>
          </p:cNvCxnSpPr>
          <p:nvPr/>
        </p:nvCxnSpPr>
        <p:spPr>
          <a:xfrm flipH="1" flipV="1">
            <a:off x="7140861" y="4413248"/>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49" name="Oval 248"/>
          <p:cNvSpPr/>
          <p:nvPr/>
        </p:nvSpPr>
        <p:spPr>
          <a:xfrm>
            <a:off x="7039614" y="5227865"/>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50" name="Straight Connector 249"/>
          <p:cNvCxnSpPr>
            <a:stCxn id="249" idx="0"/>
          </p:cNvCxnSpPr>
          <p:nvPr/>
        </p:nvCxnSpPr>
        <p:spPr>
          <a:xfrm flipH="1" flipV="1">
            <a:off x="7151277" y="4937492"/>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51" name="Oval 250"/>
          <p:cNvSpPr/>
          <p:nvPr/>
        </p:nvSpPr>
        <p:spPr>
          <a:xfrm>
            <a:off x="7056478" y="5739889"/>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52" name="Straight Connector 251"/>
          <p:cNvCxnSpPr/>
          <p:nvPr/>
        </p:nvCxnSpPr>
        <p:spPr>
          <a:xfrm flipH="1" flipV="1">
            <a:off x="7145700" y="5468412"/>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53" name="Oval 252"/>
          <p:cNvSpPr/>
          <p:nvPr/>
        </p:nvSpPr>
        <p:spPr>
          <a:xfrm>
            <a:off x="7514731" y="3668388"/>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4" name="Oval 253"/>
          <p:cNvSpPr/>
          <p:nvPr/>
        </p:nvSpPr>
        <p:spPr>
          <a:xfrm>
            <a:off x="7515524" y="4190110"/>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55" name="Straight Connector 254"/>
          <p:cNvCxnSpPr>
            <a:stCxn id="254" idx="0"/>
          </p:cNvCxnSpPr>
          <p:nvPr/>
        </p:nvCxnSpPr>
        <p:spPr>
          <a:xfrm flipH="1" flipV="1">
            <a:off x="7627187" y="3899737"/>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56" name="Oval 255"/>
          <p:cNvSpPr/>
          <p:nvPr/>
        </p:nvSpPr>
        <p:spPr>
          <a:xfrm>
            <a:off x="7512759" y="4722517"/>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57" name="Straight Connector 256"/>
          <p:cNvCxnSpPr>
            <a:stCxn id="256" idx="0"/>
          </p:cNvCxnSpPr>
          <p:nvPr/>
        </p:nvCxnSpPr>
        <p:spPr>
          <a:xfrm flipH="1" flipV="1">
            <a:off x="7624422" y="4432145"/>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58" name="Oval 257"/>
          <p:cNvSpPr/>
          <p:nvPr/>
        </p:nvSpPr>
        <p:spPr>
          <a:xfrm>
            <a:off x="7523175" y="524676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59" name="Straight Connector 258"/>
          <p:cNvCxnSpPr>
            <a:stCxn id="258" idx="0"/>
          </p:cNvCxnSpPr>
          <p:nvPr/>
        </p:nvCxnSpPr>
        <p:spPr>
          <a:xfrm flipH="1" flipV="1">
            <a:off x="7634839" y="4956388"/>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60" name="Oval 259"/>
          <p:cNvSpPr/>
          <p:nvPr/>
        </p:nvSpPr>
        <p:spPr>
          <a:xfrm>
            <a:off x="7540039" y="5758785"/>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61" name="Straight Connector 260"/>
          <p:cNvCxnSpPr/>
          <p:nvPr/>
        </p:nvCxnSpPr>
        <p:spPr>
          <a:xfrm flipH="1" flipV="1">
            <a:off x="7629261" y="5487309"/>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71" name="Rectangle 270"/>
          <p:cNvSpPr/>
          <p:nvPr/>
        </p:nvSpPr>
        <p:spPr>
          <a:xfrm>
            <a:off x="6274569" y="3553478"/>
            <a:ext cx="2263321" cy="2584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2" name="TextBox 271"/>
          <p:cNvSpPr txBox="1"/>
          <p:nvPr/>
        </p:nvSpPr>
        <p:spPr>
          <a:xfrm>
            <a:off x="457791" y="2924018"/>
            <a:ext cx="1468295" cy="646331"/>
          </a:xfrm>
          <a:prstGeom prst="rect">
            <a:avLst/>
          </a:prstGeom>
          <a:noFill/>
        </p:spPr>
        <p:txBody>
          <a:bodyPr wrap="square" rtlCol="0">
            <a:spAutoFit/>
          </a:bodyPr>
          <a:lstStyle/>
          <a:p>
            <a:r>
              <a:rPr lang="en-US" dirty="0" smtClean="0"/>
              <a:t>Press ‘8’ for the first time</a:t>
            </a:r>
            <a:endParaRPr lang="en-US" dirty="0"/>
          </a:p>
        </p:txBody>
      </p:sp>
      <p:sp>
        <p:nvSpPr>
          <p:cNvPr id="273" name="TextBox 272"/>
          <p:cNvSpPr txBox="1"/>
          <p:nvPr/>
        </p:nvSpPr>
        <p:spPr>
          <a:xfrm>
            <a:off x="3442783" y="2911746"/>
            <a:ext cx="1796159" cy="646331"/>
          </a:xfrm>
          <a:prstGeom prst="rect">
            <a:avLst/>
          </a:prstGeom>
          <a:noFill/>
        </p:spPr>
        <p:txBody>
          <a:bodyPr wrap="square" rtlCol="0">
            <a:spAutoFit/>
          </a:bodyPr>
          <a:lstStyle/>
          <a:p>
            <a:r>
              <a:rPr lang="en-US" dirty="0" smtClean="0"/>
              <a:t>Press ‘8’ for the second time</a:t>
            </a:r>
            <a:endParaRPr lang="en-US" dirty="0"/>
          </a:p>
        </p:txBody>
      </p:sp>
      <p:sp>
        <p:nvSpPr>
          <p:cNvPr id="274" name="TextBox 273"/>
          <p:cNvSpPr txBox="1"/>
          <p:nvPr/>
        </p:nvSpPr>
        <p:spPr>
          <a:xfrm>
            <a:off x="6273228" y="2922234"/>
            <a:ext cx="1722094" cy="646331"/>
          </a:xfrm>
          <a:prstGeom prst="rect">
            <a:avLst/>
          </a:prstGeom>
          <a:noFill/>
        </p:spPr>
        <p:txBody>
          <a:bodyPr wrap="square" rtlCol="0">
            <a:spAutoFit/>
          </a:bodyPr>
          <a:lstStyle/>
          <a:p>
            <a:r>
              <a:rPr lang="en-US" dirty="0" smtClean="0"/>
              <a:t>Press ‘8’ for the third time</a:t>
            </a:r>
            <a:endParaRPr lang="en-US" dirty="0"/>
          </a:p>
        </p:txBody>
      </p:sp>
      <p:sp>
        <p:nvSpPr>
          <p:cNvPr id="275" name="TextBox 274"/>
          <p:cNvSpPr txBox="1"/>
          <p:nvPr/>
        </p:nvSpPr>
        <p:spPr>
          <a:xfrm>
            <a:off x="9241105" y="2922234"/>
            <a:ext cx="2121352" cy="646331"/>
          </a:xfrm>
          <a:prstGeom prst="rect">
            <a:avLst/>
          </a:prstGeom>
          <a:noFill/>
        </p:spPr>
        <p:txBody>
          <a:bodyPr wrap="square" rtlCol="0">
            <a:spAutoFit/>
          </a:bodyPr>
          <a:lstStyle/>
          <a:p>
            <a:r>
              <a:rPr lang="en-US" dirty="0" smtClean="0"/>
              <a:t>Press ‘8’ for the forth time</a:t>
            </a:r>
            <a:endParaRPr lang="en-US" dirty="0"/>
          </a:p>
        </p:txBody>
      </p:sp>
      <p:sp>
        <p:nvSpPr>
          <p:cNvPr id="102" name="TextBox 101"/>
          <p:cNvSpPr txBox="1"/>
          <p:nvPr/>
        </p:nvSpPr>
        <p:spPr>
          <a:xfrm>
            <a:off x="408307" y="6112984"/>
            <a:ext cx="10753987" cy="523220"/>
          </a:xfrm>
          <a:prstGeom prst="rect">
            <a:avLst/>
          </a:prstGeom>
          <a:noFill/>
        </p:spPr>
        <p:txBody>
          <a:bodyPr wrap="square" rtlCol="0">
            <a:spAutoFit/>
          </a:bodyPr>
          <a:lstStyle/>
          <a:p>
            <a:r>
              <a:rPr lang="en-US" sz="2800" dirty="0" smtClean="0"/>
              <a:t>The node (at lower left corner) with index 1 is at the origin position.</a:t>
            </a:r>
            <a:endParaRPr lang="en-US" sz="2800" dirty="0"/>
          </a:p>
        </p:txBody>
      </p:sp>
      <p:sp>
        <p:nvSpPr>
          <p:cNvPr id="104" name="標題 1"/>
          <p:cNvSpPr>
            <a:spLocks noGrp="1"/>
          </p:cNvSpPr>
          <p:nvPr>
            <p:ph type="title"/>
          </p:nvPr>
        </p:nvSpPr>
        <p:spPr>
          <a:xfrm>
            <a:off x="217714" y="-41808"/>
            <a:ext cx="10515600" cy="1325563"/>
          </a:xfrm>
        </p:spPr>
        <p:txBody>
          <a:bodyPr/>
          <a:lstStyle/>
          <a:p>
            <a:r>
              <a:rPr lang="en-US" altLang="zh-TW" dirty="0" smtClean="0"/>
              <a:t>Question 1: Task Three</a:t>
            </a:r>
            <a:endParaRPr lang="zh-TW" altLang="en-US" dirty="0"/>
          </a:p>
        </p:txBody>
      </p:sp>
    </p:spTree>
    <p:extLst>
      <p:ext uri="{BB962C8B-B14F-4D97-AF65-F5344CB8AC3E}">
        <p14:creationId xmlns:p14="http://schemas.microsoft.com/office/powerpoint/2010/main" val="12810171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7714" y="1089232"/>
            <a:ext cx="11785600" cy="1258778"/>
          </a:xfrm>
        </p:spPr>
        <p:txBody>
          <a:bodyPr>
            <a:normAutofit/>
          </a:bodyPr>
          <a:lstStyle/>
          <a:p>
            <a:pPr marL="0" indent="0">
              <a:buNone/>
            </a:pPr>
            <a:r>
              <a:rPr lang="en-US" altLang="zh-TW" dirty="0" smtClean="0"/>
              <a:t>3. Use a variable, namely, </a:t>
            </a:r>
            <a:r>
              <a:rPr lang="en-US" altLang="zh-TW" i="1" dirty="0" err="1" smtClean="0"/>
              <a:t>counter_columns</a:t>
            </a:r>
            <a:r>
              <a:rPr lang="en-US" altLang="zh-TW" dirty="0" smtClean="0"/>
              <a:t>, to count the number of columns that have been created. Thus, you can create the next column based on the value of the counter. Make sure that you initialize it to zero.</a:t>
            </a:r>
          </a:p>
          <a:p>
            <a:endParaRPr lang="en-US" altLang="zh-TW" dirty="0"/>
          </a:p>
          <a:p>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a:p>
          <a:p>
            <a:endParaRPr lang="zh-TW" altLang="en-US" dirty="0"/>
          </a:p>
          <a:p>
            <a:endParaRPr lang="zh-TW" altLang="en-US" dirty="0"/>
          </a:p>
        </p:txBody>
      </p:sp>
      <p:sp>
        <p:nvSpPr>
          <p:cNvPr id="45" name="Oval 44"/>
          <p:cNvSpPr/>
          <p:nvPr/>
        </p:nvSpPr>
        <p:spPr>
          <a:xfrm>
            <a:off x="681379" y="4210324"/>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Oval 45"/>
          <p:cNvSpPr/>
          <p:nvPr/>
        </p:nvSpPr>
        <p:spPr>
          <a:xfrm>
            <a:off x="682172" y="4732046"/>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7" name="Straight Connector 46"/>
          <p:cNvCxnSpPr>
            <a:stCxn id="46" idx="0"/>
          </p:cNvCxnSpPr>
          <p:nvPr/>
        </p:nvCxnSpPr>
        <p:spPr>
          <a:xfrm flipH="1" flipV="1">
            <a:off x="793836" y="4441673"/>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9407" y="5264453"/>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9" name="Straight Connector 48"/>
          <p:cNvCxnSpPr>
            <a:stCxn id="48" idx="0"/>
          </p:cNvCxnSpPr>
          <p:nvPr/>
        </p:nvCxnSpPr>
        <p:spPr>
          <a:xfrm flipH="1" flipV="1">
            <a:off x="791071" y="4974080"/>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689824" y="5788697"/>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51" name="Straight Connector 50"/>
          <p:cNvCxnSpPr>
            <a:stCxn id="50" idx="0"/>
          </p:cNvCxnSpPr>
          <p:nvPr/>
        </p:nvCxnSpPr>
        <p:spPr>
          <a:xfrm flipH="1" flipV="1">
            <a:off x="801487" y="5498324"/>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706688" y="630072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53" name="Straight Connector 52"/>
          <p:cNvCxnSpPr/>
          <p:nvPr/>
        </p:nvCxnSpPr>
        <p:spPr>
          <a:xfrm flipH="1" flipV="1">
            <a:off x="795910" y="6029244"/>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60828" y="4114310"/>
            <a:ext cx="2263321" cy="2584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5" name="Oval 234"/>
          <p:cNvSpPr/>
          <p:nvPr/>
        </p:nvSpPr>
        <p:spPr>
          <a:xfrm>
            <a:off x="4971120" y="4210324"/>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6" name="Oval 235"/>
          <p:cNvSpPr/>
          <p:nvPr/>
        </p:nvSpPr>
        <p:spPr>
          <a:xfrm>
            <a:off x="4971913" y="4732046"/>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37" name="Straight Connector 236"/>
          <p:cNvCxnSpPr>
            <a:stCxn id="236" idx="0"/>
          </p:cNvCxnSpPr>
          <p:nvPr/>
        </p:nvCxnSpPr>
        <p:spPr>
          <a:xfrm flipH="1" flipV="1">
            <a:off x="5083577" y="4441673"/>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38" name="Oval 237"/>
          <p:cNvSpPr/>
          <p:nvPr/>
        </p:nvSpPr>
        <p:spPr>
          <a:xfrm>
            <a:off x="4969148" y="5264453"/>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39" name="Straight Connector 238"/>
          <p:cNvCxnSpPr>
            <a:stCxn id="238" idx="0"/>
          </p:cNvCxnSpPr>
          <p:nvPr/>
        </p:nvCxnSpPr>
        <p:spPr>
          <a:xfrm flipH="1" flipV="1">
            <a:off x="5080812" y="4974080"/>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4979565" y="5788697"/>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41" name="Straight Connector 240"/>
          <p:cNvCxnSpPr>
            <a:stCxn id="240" idx="0"/>
          </p:cNvCxnSpPr>
          <p:nvPr/>
        </p:nvCxnSpPr>
        <p:spPr>
          <a:xfrm flipH="1" flipV="1">
            <a:off x="5091228" y="5498324"/>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42" name="Oval 241"/>
          <p:cNvSpPr/>
          <p:nvPr/>
        </p:nvSpPr>
        <p:spPr>
          <a:xfrm>
            <a:off x="4996429" y="630072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43" name="Straight Connector 242"/>
          <p:cNvCxnSpPr/>
          <p:nvPr/>
        </p:nvCxnSpPr>
        <p:spPr>
          <a:xfrm flipH="1" flipV="1">
            <a:off x="5085651" y="6029244"/>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44" name="Oval 243"/>
          <p:cNvSpPr/>
          <p:nvPr/>
        </p:nvSpPr>
        <p:spPr>
          <a:xfrm>
            <a:off x="5507169" y="4210324"/>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5" name="Oval 244"/>
          <p:cNvSpPr/>
          <p:nvPr/>
        </p:nvSpPr>
        <p:spPr>
          <a:xfrm>
            <a:off x="5507962" y="4732046"/>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46" name="Straight Connector 245"/>
          <p:cNvCxnSpPr>
            <a:stCxn id="245" idx="0"/>
          </p:cNvCxnSpPr>
          <p:nvPr/>
        </p:nvCxnSpPr>
        <p:spPr>
          <a:xfrm flipH="1" flipV="1">
            <a:off x="5619626" y="4441673"/>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5505197" y="5264453"/>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48" name="Straight Connector 247"/>
          <p:cNvCxnSpPr>
            <a:stCxn id="247" idx="0"/>
          </p:cNvCxnSpPr>
          <p:nvPr/>
        </p:nvCxnSpPr>
        <p:spPr>
          <a:xfrm flipH="1" flipV="1">
            <a:off x="5616861" y="4974080"/>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49" name="Oval 248"/>
          <p:cNvSpPr/>
          <p:nvPr/>
        </p:nvSpPr>
        <p:spPr>
          <a:xfrm>
            <a:off x="5515614" y="5788697"/>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50" name="Straight Connector 249"/>
          <p:cNvCxnSpPr>
            <a:stCxn id="249" idx="0"/>
          </p:cNvCxnSpPr>
          <p:nvPr/>
        </p:nvCxnSpPr>
        <p:spPr>
          <a:xfrm flipH="1" flipV="1">
            <a:off x="5627277" y="5498324"/>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51" name="Oval 250"/>
          <p:cNvSpPr/>
          <p:nvPr/>
        </p:nvSpPr>
        <p:spPr>
          <a:xfrm>
            <a:off x="5532478" y="6300721"/>
            <a:ext cx="228857" cy="24203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52" name="Straight Connector 251"/>
          <p:cNvCxnSpPr/>
          <p:nvPr/>
        </p:nvCxnSpPr>
        <p:spPr>
          <a:xfrm flipH="1" flipV="1">
            <a:off x="5621700" y="6029244"/>
            <a:ext cx="2765" cy="290373"/>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271" name="Rectangle 270"/>
          <p:cNvSpPr/>
          <p:nvPr/>
        </p:nvSpPr>
        <p:spPr>
          <a:xfrm>
            <a:off x="4750569" y="4114310"/>
            <a:ext cx="2263321" cy="2584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2" name="TextBox 271"/>
          <p:cNvSpPr txBox="1"/>
          <p:nvPr/>
        </p:nvSpPr>
        <p:spPr>
          <a:xfrm>
            <a:off x="457791" y="3484850"/>
            <a:ext cx="1468295" cy="646331"/>
          </a:xfrm>
          <a:prstGeom prst="rect">
            <a:avLst/>
          </a:prstGeom>
          <a:noFill/>
        </p:spPr>
        <p:txBody>
          <a:bodyPr wrap="square" rtlCol="0">
            <a:spAutoFit/>
          </a:bodyPr>
          <a:lstStyle/>
          <a:p>
            <a:r>
              <a:rPr lang="en-US" dirty="0" smtClean="0"/>
              <a:t>Press ‘8’ for the first time</a:t>
            </a:r>
            <a:endParaRPr lang="en-US" dirty="0"/>
          </a:p>
        </p:txBody>
      </p:sp>
      <p:sp>
        <p:nvSpPr>
          <p:cNvPr id="274" name="TextBox 273"/>
          <p:cNvSpPr txBox="1"/>
          <p:nvPr/>
        </p:nvSpPr>
        <p:spPr>
          <a:xfrm>
            <a:off x="4749228" y="3483066"/>
            <a:ext cx="1722094" cy="646331"/>
          </a:xfrm>
          <a:prstGeom prst="rect">
            <a:avLst/>
          </a:prstGeom>
          <a:noFill/>
        </p:spPr>
        <p:txBody>
          <a:bodyPr wrap="square" rtlCol="0">
            <a:spAutoFit/>
          </a:bodyPr>
          <a:lstStyle/>
          <a:p>
            <a:r>
              <a:rPr lang="en-US" dirty="0" smtClean="0"/>
              <a:t>Press ‘8’ for the second time</a:t>
            </a:r>
            <a:endParaRPr lang="en-US" dirty="0"/>
          </a:p>
        </p:txBody>
      </p:sp>
      <p:sp>
        <p:nvSpPr>
          <p:cNvPr id="104" name="標題 1"/>
          <p:cNvSpPr>
            <a:spLocks noGrp="1"/>
          </p:cNvSpPr>
          <p:nvPr>
            <p:ph type="title"/>
          </p:nvPr>
        </p:nvSpPr>
        <p:spPr>
          <a:xfrm>
            <a:off x="217714" y="-41808"/>
            <a:ext cx="10515600" cy="1325563"/>
          </a:xfrm>
        </p:spPr>
        <p:txBody>
          <a:bodyPr/>
          <a:lstStyle/>
          <a:p>
            <a:r>
              <a:rPr lang="en-US" altLang="zh-TW" dirty="0" smtClean="0"/>
              <a:t>Question 1: Task Three - Hint</a:t>
            </a:r>
            <a:endParaRPr lang="zh-TW" altLang="en-US" dirty="0"/>
          </a:p>
        </p:txBody>
      </p:sp>
      <p:sp>
        <p:nvSpPr>
          <p:cNvPr id="2" name="Rectangle 1"/>
          <p:cNvSpPr/>
          <p:nvPr/>
        </p:nvSpPr>
        <p:spPr>
          <a:xfrm>
            <a:off x="457791" y="2488538"/>
            <a:ext cx="3699681" cy="1015663"/>
          </a:xfrm>
          <a:prstGeom prst="rect">
            <a:avLst/>
          </a:prstGeom>
          <a:ln>
            <a:solidFill>
              <a:schemeClr val="accent1"/>
            </a:solidFill>
          </a:ln>
        </p:spPr>
        <p:txBody>
          <a:bodyPr wrap="square">
            <a:spAutoFit/>
          </a:bodyPr>
          <a:lstStyle/>
          <a:p>
            <a:r>
              <a:rPr lang="en-US" altLang="zh-TW" sz="2000" i="1" dirty="0" smtClean="0"/>
              <a:t>When </a:t>
            </a:r>
            <a:r>
              <a:rPr lang="en-US" altLang="zh-TW" sz="2000" i="1" dirty="0" err="1" smtClean="0"/>
              <a:t>counter_columns</a:t>
            </a:r>
            <a:r>
              <a:rPr lang="en-US" altLang="zh-TW" sz="2000" i="1" dirty="0" smtClean="0"/>
              <a:t> == 0, create the first column. After that increase its value by one.</a:t>
            </a:r>
            <a:endParaRPr lang="en-US" sz="2000" dirty="0"/>
          </a:p>
        </p:txBody>
      </p:sp>
      <p:sp>
        <p:nvSpPr>
          <p:cNvPr id="106" name="Rectangle 105"/>
          <p:cNvSpPr/>
          <p:nvPr/>
        </p:nvSpPr>
        <p:spPr>
          <a:xfrm>
            <a:off x="4773612" y="2488537"/>
            <a:ext cx="3699681" cy="1015663"/>
          </a:xfrm>
          <a:prstGeom prst="rect">
            <a:avLst/>
          </a:prstGeom>
          <a:ln>
            <a:solidFill>
              <a:schemeClr val="accent1"/>
            </a:solidFill>
          </a:ln>
        </p:spPr>
        <p:txBody>
          <a:bodyPr wrap="square">
            <a:spAutoFit/>
          </a:bodyPr>
          <a:lstStyle/>
          <a:p>
            <a:r>
              <a:rPr lang="en-US" altLang="zh-TW" sz="2000" i="1" dirty="0" smtClean="0"/>
              <a:t>When </a:t>
            </a:r>
            <a:r>
              <a:rPr lang="en-US" altLang="zh-TW" sz="2000" i="1" dirty="0" err="1" smtClean="0"/>
              <a:t>counter_columns</a:t>
            </a:r>
            <a:r>
              <a:rPr lang="en-US" altLang="zh-TW" sz="2000" i="1" dirty="0" smtClean="0"/>
              <a:t> == 1, create the second column. After that increase its value by one.</a:t>
            </a:r>
            <a:endParaRPr lang="en-US" sz="2000" dirty="0"/>
          </a:p>
        </p:txBody>
      </p:sp>
      <p:sp>
        <p:nvSpPr>
          <p:cNvPr id="5" name="TextBox 4"/>
          <p:cNvSpPr txBox="1"/>
          <p:nvPr/>
        </p:nvSpPr>
        <p:spPr>
          <a:xfrm>
            <a:off x="9006577" y="2186716"/>
            <a:ext cx="2951193" cy="4524315"/>
          </a:xfrm>
          <a:prstGeom prst="rect">
            <a:avLst/>
          </a:prstGeom>
          <a:noFill/>
          <a:ln>
            <a:solidFill>
              <a:schemeClr val="accent1"/>
            </a:solidFill>
          </a:ln>
        </p:spPr>
        <p:txBody>
          <a:bodyPr wrap="none" rtlCol="0">
            <a:spAutoFit/>
          </a:bodyPr>
          <a:lstStyle/>
          <a:p>
            <a:r>
              <a:rPr lang="en-US" dirty="0" smtClean="0"/>
              <a:t>void  </a:t>
            </a:r>
            <a:r>
              <a:rPr lang="en-US" dirty="0" err="1" smtClean="0"/>
              <a:t>createColumns</a:t>
            </a:r>
            <a:r>
              <a:rPr lang="en-US" dirty="0" smtClean="0"/>
              <a:t>( ) {</a:t>
            </a:r>
          </a:p>
          <a:p>
            <a:r>
              <a:rPr lang="en-US" dirty="0" smtClean="0"/>
              <a:t>    if (</a:t>
            </a:r>
            <a:r>
              <a:rPr lang="en-US" dirty="0" err="1" smtClean="0"/>
              <a:t>counter_columns</a:t>
            </a:r>
            <a:r>
              <a:rPr lang="en-US" dirty="0" smtClean="0"/>
              <a:t>==0) {</a:t>
            </a:r>
          </a:p>
          <a:p>
            <a:r>
              <a:rPr lang="en-US" dirty="0"/>
              <a:t> </a:t>
            </a:r>
            <a:r>
              <a:rPr lang="en-US" dirty="0" smtClean="0"/>
              <a:t>       reset( ); // reset graph</a:t>
            </a:r>
          </a:p>
          <a:p>
            <a:r>
              <a:rPr lang="en-US" dirty="0"/>
              <a:t> </a:t>
            </a:r>
            <a:r>
              <a:rPr lang="en-US" dirty="0" smtClean="0"/>
              <a:t>       </a:t>
            </a:r>
            <a:r>
              <a:rPr lang="en-US" dirty="0" err="1" smtClean="0"/>
              <a:t>create_first_column</a:t>
            </a:r>
            <a:r>
              <a:rPr lang="en-US" dirty="0" smtClean="0"/>
              <a:t>…</a:t>
            </a:r>
          </a:p>
          <a:p>
            <a:r>
              <a:rPr lang="en-US" dirty="0"/>
              <a:t> </a:t>
            </a:r>
            <a:r>
              <a:rPr lang="en-US" dirty="0" smtClean="0"/>
              <a:t>   }</a:t>
            </a:r>
            <a:endParaRPr lang="en-US" dirty="0"/>
          </a:p>
          <a:p>
            <a:r>
              <a:rPr lang="en-US" dirty="0" smtClean="0"/>
              <a:t>    </a:t>
            </a:r>
          </a:p>
          <a:p>
            <a:r>
              <a:rPr lang="en-US" dirty="0"/>
              <a:t> </a:t>
            </a:r>
            <a:r>
              <a:rPr lang="en-US" dirty="0" smtClean="0"/>
              <a:t>  </a:t>
            </a:r>
            <a:r>
              <a:rPr lang="en-US" dirty="0"/>
              <a:t> if (</a:t>
            </a:r>
            <a:r>
              <a:rPr lang="en-US" dirty="0" err="1"/>
              <a:t>counter_columns</a:t>
            </a:r>
            <a:r>
              <a:rPr lang="en-US" dirty="0" smtClean="0"/>
              <a:t>==1) {</a:t>
            </a:r>
            <a:endParaRPr lang="en-US" dirty="0"/>
          </a:p>
          <a:p>
            <a:r>
              <a:rPr lang="en-US" dirty="0"/>
              <a:t>        </a:t>
            </a:r>
            <a:r>
              <a:rPr lang="en-US" dirty="0" err="1" smtClean="0"/>
              <a:t>create_second_column</a:t>
            </a:r>
            <a:r>
              <a:rPr lang="en-US" dirty="0"/>
              <a:t>…</a:t>
            </a:r>
          </a:p>
          <a:p>
            <a:r>
              <a:rPr lang="en-US" dirty="0"/>
              <a:t>    </a:t>
            </a:r>
            <a:r>
              <a:rPr lang="en-US" dirty="0" smtClean="0"/>
              <a:t>}</a:t>
            </a:r>
          </a:p>
          <a:p>
            <a:endParaRPr lang="en-US" dirty="0"/>
          </a:p>
          <a:p>
            <a:r>
              <a:rPr lang="en-US" dirty="0" smtClean="0"/>
              <a:t>    </a:t>
            </a:r>
            <a:r>
              <a:rPr lang="en-US" dirty="0"/>
              <a:t>if (</a:t>
            </a:r>
            <a:r>
              <a:rPr lang="en-US" dirty="0" err="1"/>
              <a:t>counter_columns</a:t>
            </a:r>
            <a:r>
              <a:rPr lang="en-US" dirty="0" smtClean="0"/>
              <a:t>==2) </a:t>
            </a:r>
            <a:r>
              <a:rPr lang="en-US" dirty="0"/>
              <a:t>{</a:t>
            </a:r>
          </a:p>
          <a:p>
            <a:r>
              <a:rPr lang="en-US" dirty="0"/>
              <a:t>        </a:t>
            </a:r>
            <a:r>
              <a:rPr lang="en-US" dirty="0" err="1" smtClean="0"/>
              <a:t>create_third_column</a:t>
            </a:r>
            <a:r>
              <a:rPr lang="en-US" dirty="0"/>
              <a:t>…</a:t>
            </a:r>
          </a:p>
          <a:p>
            <a:r>
              <a:rPr lang="en-US" dirty="0"/>
              <a:t>    }</a:t>
            </a:r>
          </a:p>
          <a:p>
            <a:r>
              <a:rPr lang="en-US" dirty="0" smtClean="0"/>
              <a:t>    …</a:t>
            </a:r>
          </a:p>
          <a:p>
            <a:r>
              <a:rPr lang="en-US" dirty="0" smtClean="0"/>
              <a:t>    ++</a:t>
            </a:r>
            <a:r>
              <a:rPr lang="en-US" dirty="0"/>
              <a:t> </a:t>
            </a:r>
            <a:r>
              <a:rPr lang="en-US" dirty="0" err="1" smtClean="0"/>
              <a:t>counter_columns</a:t>
            </a:r>
            <a:r>
              <a:rPr lang="en-US" dirty="0" smtClean="0"/>
              <a:t>; </a:t>
            </a:r>
          </a:p>
          <a:p>
            <a:r>
              <a:rPr lang="en-US" dirty="0" smtClean="0"/>
              <a:t>}</a:t>
            </a:r>
            <a:endParaRPr lang="en-US" dirty="0"/>
          </a:p>
        </p:txBody>
      </p:sp>
    </p:spTree>
    <p:extLst>
      <p:ext uri="{BB962C8B-B14F-4D97-AF65-F5344CB8AC3E}">
        <p14:creationId xmlns:p14="http://schemas.microsoft.com/office/powerpoint/2010/main" val="22473125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7714" y="970629"/>
            <a:ext cx="11752613" cy="1748570"/>
          </a:xfrm>
        </p:spPr>
        <p:txBody>
          <a:bodyPr>
            <a:normAutofit/>
          </a:bodyPr>
          <a:lstStyle/>
          <a:p>
            <a:pPr marL="0" indent="0">
              <a:buNone/>
            </a:pPr>
            <a:r>
              <a:rPr lang="en-US" altLang="zh-TW" dirty="0" smtClean="0"/>
              <a:t>4. Press key ‘9’ to incrementally create a graph. The graph has one node after key ‘9’ is pressed for the first time. After that when key ‘9’ is pressed,  create one node and one edge.</a:t>
            </a:r>
            <a:r>
              <a:rPr lang="en-US" dirty="0" smtClean="0"/>
              <a:t> If another key (not ‘9’) is pressed, then this graph must be reset. Your program must be able to handle at least 20 times for pressing ‘9’.</a:t>
            </a:r>
            <a:endParaRPr lang="en-US" altLang="zh-TW" dirty="0" smtClean="0"/>
          </a:p>
          <a:p>
            <a:pPr marL="0" indent="0">
              <a:buNone/>
            </a:pPr>
            <a:endParaRPr lang="en-US" altLang="zh-TW" dirty="0"/>
          </a:p>
          <a:p>
            <a:pPr marL="0" indent="0">
              <a:buNone/>
            </a:pPr>
            <a:endParaRPr lang="en-US" altLang="zh-TW" dirty="0"/>
          </a:p>
          <a:p>
            <a:endParaRPr lang="zh-TW" altLang="en-US" dirty="0"/>
          </a:p>
        </p:txBody>
      </p:sp>
      <p:sp>
        <p:nvSpPr>
          <p:cNvPr id="275" name="TextBox 274"/>
          <p:cNvSpPr txBox="1"/>
          <p:nvPr/>
        </p:nvSpPr>
        <p:spPr>
          <a:xfrm>
            <a:off x="9095019" y="3492717"/>
            <a:ext cx="2766209" cy="2308324"/>
          </a:xfrm>
          <a:prstGeom prst="rect">
            <a:avLst/>
          </a:prstGeom>
          <a:noFill/>
        </p:spPr>
        <p:txBody>
          <a:bodyPr wrap="square" rtlCol="0">
            <a:spAutoFit/>
          </a:bodyPr>
          <a:lstStyle/>
          <a:p>
            <a:r>
              <a:rPr lang="en-US" sz="2400" dirty="0" smtClean="0"/>
              <a:t>Press ‘9’ for 20 times to create the graph on the left.</a:t>
            </a:r>
          </a:p>
          <a:p>
            <a:endParaRPr lang="en-US" sz="2400" dirty="0" smtClean="0"/>
          </a:p>
          <a:p>
            <a:r>
              <a:rPr lang="en-US" sz="2400" dirty="0" smtClean="0"/>
              <a:t>The numbers are indices of the nodes.</a:t>
            </a:r>
            <a:endParaRPr lang="en-US" sz="2400" dirty="0"/>
          </a:p>
        </p:txBody>
      </p:sp>
      <p:grpSp>
        <p:nvGrpSpPr>
          <p:cNvPr id="5" name="Group 4"/>
          <p:cNvGrpSpPr/>
          <p:nvPr/>
        </p:nvGrpSpPr>
        <p:grpSpPr>
          <a:xfrm>
            <a:off x="3627708" y="2646217"/>
            <a:ext cx="5402213" cy="4001324"/>
            <a:chOff x="3101236" y="3581716"/>
            <a:chExt cx="3354997" cy="2484987"/>
          </a:xfrm>
        </p:grpSpPr>
        <p:cxnSp>
          <p:nvCxnSpPr>
            <p:cNvPr id="11" name="Straight Connector 10"/>
            <p:cNvCxnSpPr>
              <a:stCxn id="10" idx="0"/>
            </p:cNvCxnSpPr>
            <p:nvPr/>
          </p:nvCxnSpPr>
          <p:spPr>
            <a:xfrm flipH="1" flipV="1">
              <a:off x="3521242" y="4622070"/>
              <a:ext cx="3517" cy="36929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3101236" y="3581716"/>
              <a:ext cx="3354997" cy="2484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04" name="Straight Connector 103"/>
            <p:cNvCxnSpPr/>
            <p:nvPr/>
          </p:nvCxnSpPr>
          <p:spPr>
            <a:xfrm flipV="1">
              <a:off x="3663278" y="378077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4277249" y="3797958"/>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4961212" y="3805093"/>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3661977" y="4467964"/>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4277349" y="4476468"/>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4920598" y="448411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14" idx="0"/>
            </p:cNvCxnSpPr>
            <p:nvPr/>
          </p:nvCxnSpPr>
          <p:spPr>
            <a:xfrm flipH="1" flipV="1">
              <a:off x="6026764" y="3993015"/>
              <a:ext cx="3517" cy="36929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18" idx="0"/>
            </p:cNvCxnSpPr>
            <p:nvPr/>
          </p:nvCxnSpPr>
          <p:spPr>
            <a:xfrm flipH="1" flipV="1">
              <a:off x="6036495" y="5336874"/>
              <a:ext cx="3517" cy="36929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5518455" y="3805093"/>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574753" y="448411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661977" y="5146825"/>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4277349" y="5155330"/>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4920598" y="5162977"/>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5574753" y="5162977"/>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3659310" y="5824374"/>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4306986" y="5832879"/>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4950235" y="584052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5535116" y="584052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5883741" y="366648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4" name="Oval 113"/>
            <p:cNvSpPr/>
            <p:nvPr/>
          </p:nvSpPr>
          <p:spPr>
            <a:xfrm>
              <a:off x="5884749" y="4346161"/>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6" name="Oval 115"/>
            <p:cNvSpPr/>
            <p:nvPr/>
          </p:nvSpPr>
          <p:spPr>
            <a:xfrm>
              <a:off x="5881233" y="5039435"/>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8" name="Oval 117"/>
            <p:cNvSpPr/>
            <p:nvPr/>
          </p:nvSpPr>
          <p:spPr>
            <a:xfrm>
              <a:off x="5894481" y="5706174"/>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p:cNvSpPr/>
            <p:nvPr/>
          </p:nvSpPr>
          <p:spPr>
            <a:xfrm>
              <a:off x="3381735" y="365071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Oval 6"/>
            <p:cNvSpPr/>
            <p:nvPr/>
          </p:nvSpPr>
          <p:spPr>
            <a:xfrm>
              <a:off x="3382743" y="4314249"/>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Oval 9"/>
            <p:cNvSpPr/>
            <p:nvPr/>
          </p:nvSpPr>
          <p:spPr>
            <a:xfrm>
              <a:off x="3379227" y="499137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3392475" y="565810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a:off x="4063487" y="365071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Oval 16"/>
            <p:cNvSpPr/>
            <p:nvPr/>
          </p:nvSpPr>
          <p:spPr>
            <a:xfrm>
              <a:off x="4064496" y="4314249"/>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Oval 18"/>
            <p:cNvSpPr/>
            <p:nvPr/>
          </p:nvSpPr>
          <p:spPr>
            <a:xfrm>
              <a:off x="4060979" y="499137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p:cNvSpPr/>
            <p:nvPr/>
          </p:nvSpPr>
          <p:spPr>
            <a:xfrm>
              <a:off x="4074227" y="565810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4678486" y="3650522"/>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6" name="Oval 25"/>
            <p:cNvSpPr/>
            <p:nvPr/>
          </p:nvSpPr>
          <p:spPr>
            <a:xfrm>
              <a:off x="4679494" y="4330205"/>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Oval 27"/>
            <p:cNvSpPr/>
            <p:nvPr/>
          </p:nvSpPr>
          <p:spPr>
            <a:xfrm>
              <a:off x="4675978" y="5015402"/>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4689225" y="568214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5278041" y="366648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5" name="Oval 34"/>
            <p:cNvSpPr/>
            <p:nvPr/>
          </p:nvSpPr>
          <p:spPr>
            <a:xfrm>
              <a:off x="5279050" y="4346161"/>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Oval 36"/>
            <p:cNvSpPr/>
            <p:nvPr/>
          </p:nvSpPr>
          <p:spPr>
            <a:xfrm>
              <a:off x="5275533" y="5039435"/>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p:cNvSpPr/>
            <p:nvPr/>
          </p:nvSpPr>
          <p:spPr>
            <a:xfrm>
              <a:off x="5288782" y="5706174"/>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8" name="TextBox 57"/>
          <p:cNvSpPr txBox="1"/>
          <p:nvPr/>
        </p:nvSpPr>
        <p:spPr>
          <a:xfrm>
            <a:off x="376747" y="3467956"/>
            <a:ext cx="3144622" cy="2677656"/>
          </a:xfrm>
          <a:prstGeom prst="rect">
            <a:avLst/>
          </a:prstGeom>
          <a:noFill/>
        </p:spPr>
        <p:txBody>
          <a:bodyPr wrap="square" rtlCol="0">
            <a:spAutoFit/>
          </a:bodyPr>
          <a:lstStyle/>
          <a:p>
            <a:r>
              <a:rPr lang="en-US" sz="2400" b="1" dirty="0" smtClean="0"/>
              <a:t>The index of a node indicates the creation order of the node</a:t>
            </a:r>
            <a:r>
              <a:rPr lang="en-US" sz="2400" dirty="0" smtClean="0"/>
              <a:t>.</a:t>
            </a:r>
          </a:p>
          <a:p>
            <a:r>
              <a:rPr lang="en-US" sz="2400" dirty="0" smtClean="0"/>
              <a:t>For example, the node with index 3 is created when ‘4’ is pressed for the third time.</a:t>
            </a:r>
            <a:endParaRPr lang="en-US" sz="2400" dirty="0"/>
          </a:p>
        </p:txBody>
      </p:sp>
      <p:sp>
        <p:nvSpPr>
          <p:cNvPr id="8" name="TextBox 7"/>
          <p:cNvSpPr txBox="1"/>
          <p:nvPr/>
        </p:nvSpPr>
        <p:spPr>
          <a:xfrm>
            <a:off x="4064589" y="4943928"/>
            <a:ext cx="495649" cy="461665"/>
          </a:xfrm>
          <a:prstGeom prst="rect">
            <a:avLst/>
          </a:prstGeom>
          <a:noFill/>
        </p:spPr>
        <p:txBody>
          <a:bodyPr wrap="none" rtlCol="0">
            <a:spAutoFit/>
          </a:bodyPr>
          <a:lstStyle/>
          <a:p>
            <a:r>
              <a:rPr lang="en-US" sz="2400" dirty="0" smtClean="0">
                <a:solidFill>
                  <a:schemeClr val="bg1"/>
                </a:solidFill>
              </a:rPr>
              <a:t>10</a:t>
            </a:r>
            <a:endParaRPr lang="en-US" sz="2400" dirty="0">
              <a:solidFill>
                <a:schemeClr val="bg1"/>
              </a:solidFill>
            </a:endParaRPr>
          </a:p>
        </p:txBody>
      </p:sp>
      <p:sp>
        <p:nvSpPr>
          <p:cNvPr id="60" name="TextBox 59"/>
          <p:cNvSpPr txBox="1"/>
          <p:nvPr/>
        </p:nvSpPr>
        <p:spPr>
          <a:xfrm>
            <a:off x="5243549" y="4936672"/>
            <a:ext cx="340158" cy="461665"/>
          </a:xfrm>
          <a:prstGeom prst="rect">
            <a:avLst/>
          </a:prstGeom>
          <a:noFill/>
        </p:spPr>
        <p:txBody>
          <a:bodyPr wrap="none" rtlCol="0">
            <a:spAutoFit/>
          </a:bodyPr>
          <a:lstStyle/>
          <a:p>
            <a:r>
              <a:rPr lang="en-US" sz="2400" dirty="0" smtClean="0">
                <a:solidFill>
                  <a:schemeClr val="bg1"/>
                </a:solidFill>
              </a:rPr>
              <a:t>9</a:t>
            </a:r>
            <a:endParaRPr lang="en-US" sz="2400" dirty="0">
              <a:solidFill>
                <a:schemeClr val="bg1"/>
              </a:solidFill>
            </a:endParaRPr>
          </a:p>
        </p:txBody>
      </p:sp>
      <p:sp>
        <p:nvSpPr>
          <p:cNvPr id="61" name="TextBox 60"/>
          <p:cNvSpPr txBox="1"/>
          <p:nvPr/>
        </p:nvSpPr>
        <p:spPr>
          <a:xfrm>
            <a:off x="6223262" y="4972958"/>
            <a:ext cx="340158" cy="461665"/>
          </a:xfrm>
          <a:prstGeom prst="rect">
            <a:avLst/>
          </a:prstGeom>
          <a:noFill/>
        </p:spPr>
        <p:txBody>
          <a:bodyPr wrap="none" rtlCol="0">
            <a:spAutoFit/>
          </a:bodyPr>
          <a:lstStyle/>
          <a:p>
            <a:r>
              <a:rPr lang="en-US" sz="2400" dirty="0" smtClean="0">
                <a:solidFill>
                  <a:schemeClr val="bg1"/>
                </a:solidFill>
              </a:rPr>
              <a:t>8</a:t>
            </a:r>
            <a:endParaRPr lang="en-US" sz="2400" dirty="0">
              <a:solidFill>
                <a:schemeClr val="bg1"/>
              </a:solidFill>
            </a:endParaRPr>
          </a:p>
        </p:txBody>
      </p:sp>
      <p:sp>
        <p:nvSpPr>
          <p:cNvPr id="62" name="TextBox 61"/>
          <p:cNvSpPr txBox="1"/>
          <p:nvPr/>
        </p:nvSpPr>
        <p:spPr>
          <a:xfrm>
            <a:off x="7189122" y="4994730"/>
            <a:ext cx="340158" cy="461665"/>
          </a:xfrm>
          <a:prstGeom prst="rect">
            <a:avLst/>
          </a:prstGeom>
          <a:noFill/>
        </p:spPr>
        <p:txBody>
          <a:bodyPr wrap="none" rtlCol="0">
            <a:spAutoFit/>
          </a:bodyPr>
          <a:lstStyle/>
          <a:p>
            <a:r>
              <a:rPr lang="en-US" sz="2400" dirty="0" smtClean="0">
                <a:solidFill>
                  <a:schemeClr val="bg1"/>
                </a:solidFill>
              </a:rPr>
              <a:t>7</a:t>
            </a:r>
            <a:endParaRPr lang="en-US" sz="2400" dirty="0">
              <a:solidFill>
                <a:schemeClr val="bg1"/>
              </a:solidFill>
            </a:endParaRPr>
          </a:p>
        </p:txBody>
      </p:sp>
      <p:sp>
        <p:nvSpPr>
          <p:cNvPr id="63" name="TextBox 62"/>
          <p:cNvSpPr txBox="1"/>
          <p:nvPr/>
        </p:nvSpPr>
        <p:spPr>
          <a:xfrm>
            <a:off x="8169495" y="5001988"/>
            <a:ext cx="340158" cy="461665"/>
          </a:xfrm>
          <a:prstGeom prst="rect">
            <a:avLst/>
          </a:prstGeom>
          <a:noFill/>
        </p:spPr>
        <p:txBody>
          <a:bodyPr wrap="none" rtlCol="0">
            <a:spAutoFit/>
          </a:bodyPr>
          <a:lstStyle/>
          <a:p>
            <a:r>
              <a:rPr lang="en-US" sz="2400" dirty="0" smtClean="0">
                <a:solidFill>
                  <a:schemeClr val="bg1"/>
                </a:solidFill>
              </a:rPr>
              <a:t>6</a:t>
            </a:r>
            <a:endParaRPr lang="en-US" sz="2400" dirty="0">
              <a:solidFill>
                <a:schemeClr val="bg1"/>
              </a:solidFill>
            </a:endParaRPr>
          </a:p>
        </p:txBody>
      </p:sp>
      <p:sp>
        <p:nvSpPr>
          <p:cNvPr id="64" name="TextBox 63"/>
          <p:cNvSpPr txBox="1"/>
          <p:nvPr/>
        </p:nvSpPr>
        <p:spPr>
          <a:xfrm>
            <a:off x="4159032" y="6025461"/>
            <a:ext cx="340158" cy="461665"/>
          </a:xfrm>
          <a:prstGeom prst="rect">
            <a:avLst/>
          </a:prstGeom>
          <a:noFill/>
        </p:spPr>
        <p:txBody>
          <a:bodyPr wrap="none" rtlCol="0">
            <a:spAutoFit/>
          </a:bodyPr>
          <a:lstStyle/>
          <a:p>
            <a:r>
              <a:rPr lang="en-US" sz="2400" dirty="0" smtClean="0">
                <a:solidFill>
                  <a:schemeClr val="bg1"/>
                </a:solidFill>
              </a:rPr>
              <a:t>1</a:t>
            </a:r>
            <a:endParaRPr lang="en-US" sz="2400" dirty="0">
              <a:solidFill>
                <a:schemeClr val="bg1"/>
              </a:solidFill>
            </a:endParaRPr>
          </a:p>
        </p:txBody>
      </p:sp>
      <p:sp>
        <p:nvSpPr>
          <p:cNvPr id="65" name="TextBox 64"/>
          <p:cNvSpPr txBox="1"/>
          <p:nvPr/>
        </p:nvSpPr>
        <p:spPr>
          <a:xfrm>
            <a:off x="5254862" y="6018205"/>
            <a:ext cx="340158" cy="461665"/>
          </a:xfrm>
          <a:prstGeom prst="rect">
            <a:avLst/>
          </a:prstGeom>
          <a:noFill/>
        </p:spPr>
        <p:txBody>
          <a:bodyPr wrap="none" rtlCol="0">
            <a:spAutoFit/>
          </a:bodyPr>
          <a:lstStyle/>
          <a:p>
            <a:r>
              <a:rPr lang="en-US" sz="2400" dirty="0" smtClean="0">
                <a:solidFill>
                  <a:schemeClr val="bg1"/>
                </a:solidFill>
              </a:rPr>
              <a:t>2</a:t>
            </a:r>
            <a:endParaRPr lang="en-US" sz="2400" dirty="0">
              <a:solidFill>
                <a:schemeClr val="bg1"/>
              </a:solidFill>
            </a:endParaRPr>
          </a:p>
        </p:txBody>
      </p:sp>
      <p:sp>
        <p:nvSpPr>
          <p:cNvPr id="66" name="TextBox 65"/>
          <p:cNvSpPr txBox="1"/>
          <p:nvPr/>
        </p:nvSpPr>
        <p:spPr>
          <a:xfrm>
            <a:off x="6234575" y="6054491"/>
            <a:ext cx="340158" cy="461665"/>
          </a:xfrm>
          <a:prstGeom prst="rect">
            <a:avLst/>
          </a:prstGeom>
          <a:noFill/>
        </p:spPr>
        <p:txBody>
          <a:bodyPr wrap="none" rtlCol="0">
            <a:spAutoFit/>
          </a:bodyPr>
          <a:lstStyle/>
          <a:p>
            <a:r>
              <a:rPr lang="en-US" sz="2400" dirty="0" smtClean="0">
                <a:solidFill>
                  <a:schemeClr val="bg1"/>
                </a:solidFill>
              </a:rPr>
              <a:t>3</a:t>
            </a:r>
            <a:endParaRPr lang="en-US" sz="2400" dirty="0">
              <a:solidFill>
                <a:schemeClr val="bg1"/>
              </a:solidFill>
            </a:endParaRPr>
          </a:p>
        </p:txBody>
      </p:sp>
      <p:sp>
        <p:nvSpPr>
          <p:cNvPr id="67" name="TextBox 66"/>
          <p:cNvSpPr txBox="1"/>
          <p:nvPr/>
        </p:nvSpPr>
        <p:spPr>
          <a:xfrm>
            <a:off x="7214290" y="6076263"/>
            <a:ext cx="340158" cy="461665"/>
          </a:xfrm>
          <a:prstGeom prst="rect">
            <a:avLst/>
          </a:prstGeom>
          <a:noFill/>
        </p:spPr>
        <p:txBody>
          <a:bodyPr wrap="none" rtlCol="0">
            <a:spAutoFit/>
          </a:bodyPr>
          <a:lstStyle/>
          <a:p>
            <a:r>
              <a:rPr lang="en-US" sz="2400" dirty="0" smtClean="0">
                <a:solidFill>
                  <a:schemeClr val="bg1"/>
                </a:solidFill>
              </a:rPr>
              <a:t>4</a:t>
            </a:r>
            <a:endParaRPr lang="en-US" sz="2400" dirty="0">
              <a:solidFill>
                <a:schemeClr val="bg1"/>
              </a:solidFill>
            </a:endParaRPr>
          </a:p>
        </p:txBody>
      </p:sp>
      <p:sp>
        <p:nvSpPr>
          <p:cNvPr id="68" name="TextBox 67"/>
          <p:cNvSpPr txBox="1"/>
          <p:nvPr/>
        </p:nvSpPr>
        <p:spPr>
          <a:xfrm>
            <a:off x="8194663" y="6083521"/>
            <a:ext cx="340158" cy="461665"/>
          </a:xfrm>
          <a:prstGeom prst="rect">
            <a:avLst/>
          </a:prstGeom>
          <a:noFill/>
        </p:spPr>
        <p:txBody>
          <a:bodyPr wrap="none" rtlCol="0">
            <a:spAutoFit/>
          </a:bodyPr>
          <a:lstStyle/>
          <a:p>
            <a:r>
              <a:rPr lang="en-US" sz="2400" dirty="0" smtClean="0">
                <a:solidFill>
                  <a:schemeClr val="bg1"/>
                </a:solidFill>
              </a:rPr>
              <a:t>5</a:t>
            </a:r>
            <a:endParaRPr lang="en-US" sz="2400" dirty="0">
              <a:solidFill>
                <a:schemeClr val="bg1"/>
              </a:solidFill>
            </a:endParaRPr>
          </a:p>
        </p:txBody>
      </p:sp>
      <p:sp>
        <p:nvSpPr>
          <p:cNvPr id="57" name="TextBox 56"/>
          <p:cNvSpPr txBox="1"/>
          <p:nvPr/>
        </p:nvSpPr>
        <p:spPr>
          <a:xfrm>
            <a:off x="4067539" y="3850526"/>
            <a:ext cx="495649" cy="461665"/>
          </a:xfrm>
          <a:prstGeom prst="rect">
            <a:avLst/>
          </a:prstGeom>
          <a:noFill/>
        </p:spPr>
        <p:txBody>
          <a:bodyPr wrap="none" rtlCol="0">
            <a:spAutoFit/>
          </a:bodyPr>
          <a:lstStyle/>
          <a:p>
            <a:r>
              <a:rPr lang="en-US" sz="2400" dirty="0" smtClean="0">
                <a:solidFill>
                  <a:schemeClr val="bg1"/>
                </a:solidFill>
              </a:rPr>
              <a:t>11</a:t>
            </a:r>
            <a:endParaRPr lang="en-US" sz="2400" dirty="0">
              <a:solidFill>
                <a:schemeClr val="bg1"/>
              </a:solidFill>
            </a:endParaRPr>
          </a:p>
        </p:txBody>
      </p:sp>
      <p:sp>
        <p:nvSpPr>
          <p:cNvPr id="59" name="TextBox 58"/>
          <p:cNvSpPr txBox="1"/>
          <p:nvPr/>
        </p:nvSpPr>
        <p:spPr>
          <a:xfrm>
            <a:off x="5159594" y="3837960"/>
            <a:ext cx="495649" cy="461665"/>
          </a:xfrm>
          <a:prstGeom prst="rect">
            <a:avLst/>
          </a:prstGeom>
          <a:noFill/>
        </p:spPr>
        <p:txBody>
          <a:bodyPr wrap="none" rtlCol="0">
            <a:spAutoFit/>
          </a:bodyPr>
          <a:lstStyle/>
          <a:p>
            <a:r>
              <a:rPr lang="en-US" sz="2400" dirty="0" smtClean="0">
                <a:solidFill>
                  <a:schemeClr val="bg1"/>
                </a:solidFill>
              </a:rPr>
              <a:t>12</a:t>
            </a:r>
            <a:endParaRPr lang="en-US" sz="2400" dirty="0">
              <a:solidFill>
                <a:schemeClr val="bg1"/>
              </a:solidFill>
            </a:endParaRPr>
          </a:p>
        </p:txBody>
      </p:sp>
      <p:sp>
        <p:nvSpPr>
          <p:cNvPr id="69" name="TextBox 68"/>
          <p:cNvSpPr txBox="1"/>
          <p:nvPr/>
        </p:nvSpPr>
        <p:spPr>
          <a:xfrm>
            <a:off x="6143434" y="3869824"/>
            <a:ext cx="495649" cy="461665"/>
          </a:xfrm>
          <a:prstGeom prst="rect">
            <a:avLst/>
          </a:prstGeom>
          <a:noFill/>
        </p:spPr>
        <p:txBody>
          <a:bodyPr wrap="none" rtlCol="0">
            <a:spAutoFit/>
          </a:bodyPr>
          <a:lstStyle/>
          <a:p>
            <a:r>
              <a:rPr lang="en-US" sz="2400" dirty="0" smtClean="0">
                <a:solidFill>
                  <a:schemeClr val="bg1"/>
                </a:solidFill>
              </a:rPr>
              <a:t>13</a:t>
            </a:r>
            <a:endParaRPr lang="en-US" sz="2400" dirty="0">
              <a:solidFill>
                <a:schemeClr val="bg1"/>
              </a:solidFill>
            </a:endParaRPr>
          </a:p>
        </p:txBody>
      </p:sp>
      <p:sp>
        <p:nvSpPr>
          <p:cNvPr id="70" name="TextBox 69"/>
          <p:cNvSpPr txBox="1"/>
          <p:nvPr/>
        </p:nvSpPr>
        <p:spPr>
          <a:xfrm>
            <a:off x="7095458" y="3890619"/>
            <a:ext cx="495649" cy="461665"/>
          </a:xfrm>
          <a:prstGeom prst="rect">
            <a:avLst/>
          </a:prstGeom>
          <a:noFill/>
        </p:spPr>
        <p:txBody>
          <a:bodyPr wrap="none" rtlCol="0">
            <a:spAutoFit/>
          </a:bodyPr>
          <a:lstStyle/>
          <a:p>
            <a:r>
              <a:rPr lang="en-US" sz="2400" dirty="0" smtClean="0">
                <a:solidFill>
                  <a:schemeClr val="bg1"/>
                </a:solidFill>
              </a:rPr>
              <a:t>14</a:t>
            </a:r>
            <a:endParaRPr lang="en-US" sz="2400" dirty="0">
              <a:solidFill>
                <a:schemeClr val="bg1"/>
              </a:solidFill>
            </a:endParaRPr>
          </a:p>
        </p:txBody>
      </p:sp>
      <p:sp>
        <p:nvSpPr>
          <p:cNvPr id="71" name="TextBox 70"/>
          <p:cNvSpPr txBox="1"/>
          <p:nvPr/>
        </p:nvSpPr>
        <p:spPr>
          <a:xfrm>
            <a:off x="8075025" y="3872816"/>
            <a:ext cx="495649" cy="461665"/>
          </a:xfrm>
          <a:prstGeom prst="rect">
            <a:avLst/>
          </a:prstGeom>
          <a:noFill/>
        </p:spPr>
        <p:txBody>
          <a:bodyPr wrap="none" rtlCol="0">
            <a:spAutoFit/>
          </a:bodyPr>
          <a:lstStyle/>
          <a:p>
            <a:r>
              <a:rPr lang="en-US" sz="2400" dirty="0" smtClean="0">
                <a:solidFill>
                  <a:schemeClr val="bg1"/>
                </a:solidFill>
              </a:rPr>
              <a:t>15</a:t>
            </a:r>
            <a:endParaRPr lang="en-US" sz="2400" dirty="0">
              <a:solidFill>
                <a:schemeClr val="bg1"/>
              </a:solidFill>
            </a:endParaRPr>
          </a:p>
        </p:txBody>
      </p:sp>
      <p:sp>
        <p:nvSpPr>
          <p:cNvPr id="72" name="TextBox 71"/>
          <p:cNvSpPr txBox="1"/>
          <p:nvPr/>
        </p:nvSpPr>
        <p:spPr>
          <a:xfrm>
            <a:off x="8082738" y="2816917"/>
            <a:ext cx="495649" cy="461665"/>
          </a:xfrm>
          <a:prstGeom prst="rect">
            <a:avLst/>
          </a:prstGeom>
          <a:noFill/>
        </p:spPr>
        <p:txBody>
          <a:bodyPr wrap="none" rtlCol="0">
            <a:spAutoFit/>
          </a:bodyPr>
          <a:lstStyle/>
          <a:p>
            <a:r>
              <a:rPr lang="en-US" sz="2400" dirty="0" smtClean="0">
                <a:solidFill>
                  <a:schemeClr val="bg1"/>
                </a:solidFill>
              </a:rPr>
              <a:t>16</a:t>
            </a:r>
            <a:endParaRPr lang="en-US" sz="2400" dirty="0">
              <a:solidFill>
                <a:schemeClr val="bg1"/>
              </a:solidFill>
            </a:endParaRPr>
          </a:p>
        </p:txBody>
      </p:sp>
      <p:sp>
        <p:nvSpPr>
          <p:cNvPr id="73" name="TextBox 72"/>
          <p:cNvSpPr txBox="1"/>
          <p:nvPr/>
        </p:nvSpPr>
        <p:spPr>
          <a:xfrm>
            <a:off x="7108185" y="2835398"/>
            <a:ext cx="495649" cy="461665"/>
          </a:xfrm>
          <a:prstGeom prst="rect">
            <a:avLst/>
          </a:prstGeom>
          <a:noFill/>
        </p:spPr>
        <p:txBody>
          <a:bodyPr wrap="none" rtlCol="0">
            <a:spAutoFit/>
          </a:bodyPr>
          <a:lstStyle/>
          <a:p>
            <a:r>
              <a:rPr lang="en-US" sz="2400" dirty="0" smtClean="0">
                <a:solidFill>
                  <a:schemeClr val="bg1"/>
                </a:solidFill>
              </a:rPr>
              <a:t>17</a:t>
            </a:r>
            <a:endParaRPr lang="en-US" sz="2400" dirty="0">
              <a:solidFill>
                <a:schemeClr val="bg1"/>
              </a:solidFill>
            </a:endParaRPr>
          </a:p>
        </p:txBody>
      </p:sp>
      <p:sp>
        <p:nvSpPr>
          <p:cNvPr id="74" name="TextBox 73"/>
          <p:cNvSpPr txBox="1"/>
          <p:nvPr/>
        </p:nvSpPr>
        <p:spPr>
          <a:xfrm>
            <a:off x="6137017" y="2798328"/>
            <a:ext cx="495649" cy="461665"/>
          </a:xfrm>
          <a:prstGeom prst="rect">
            <a:avLst/>
          </a:prstGeom>
          <a:noFill/>
        </p:spPr>
        <p:txBody>
          <a:bodyPr wrap="none" rtlCol="0">
            <a:spAutoFit/>
          </a:bodyPr>
          <a:lstStyle/>
          <a:p>
            <a:r>
              <a:rPr lang="en-US" sz="2400" dirty="0" smtClean="0">
                <a:solidFill>
                  <a:schemeClr val="bg1"/>
                </a:solidFill>
              </a:rPr>
              <a:t>18</a:t>
            </a:r>
            <a:endParaRPr lang="en-US" sz="2400" dirty="0">
              <a:solidFill>
                <a:schemeClr val="bg1"/>
              </a:solidFill>
            </a:endParaRPr>
          </a:p>
        </p:txBody>
      </p:sp>
      <p:sp>
        <p:nvSpPr>
          <p:cNvPr id="75" name="TextBox 74"/>
          <p:cNvSpPr txBox="1"/>
          <p:nvPr/>
        </p:nvSpPr>
        <p:spPr>
          <a:xfrm>
            <a:off x="5159564" y="2769361"/>
            <a:ext cx="495649" cy="461665"/>
          </a:xfrm>
          <a:prstGeom prst="rect">
            <a:avLst/>
          </a:prstGeom>
          <a:noFill/>
        </p:spPr>
        <p:txBody>
          <a:bodyPr wrap="none" rtlCol="0">
            <a:spAutoFit/>
          </a:bodyPr>
          <a:lstStyle/>
          <a:p>
            <a:r>
              <a:rPr lang="en-US" sz="2400" dirty="0" smtClean="0">
                <a:solidFill>
                  <a:schemeClr val="bg1"/>
                </a:solidFill>
              </a:rPr>
              <a:t>19</a:t>
            </a:r>
            <a:endParaRPr lang="en-US" sz="2400" dirty="0">
              <a:solidFill>
                <a:schemeClr val="bg1"/>
              </a:solidFill>
            </a:endParaRPr>
          </a:p>
        </p:txBody>
      </p:sp>
      <p:sp>
        <p:nvSpPr>
          <p:cNvPr id="76" name="TextBox 75"/>
          <p:cNvSpPr txBox="1"/>
          <p:nvPr/>
        </p:nvSpPr>
        <p:spPr>
          <a:xfrm>
            <a:off x="4081286" y="2788700"/>
            <a:ext cx="495649" cy="461665"/>
          </a:xfrm>
          <a:prstGeom prst="rect">
            <a:avLst/>
          </a:prstGeom>
          <a:noFill/>
        </p:spPr>
        <p:txBody>
          <a:bodyPr wrap="none" rtlCol="0">
            <a:spAutoFit/>
          </a:bodyPr>
          <a:lstStyle/>
          <a:p>
            <a:r>
              <a:rPr lang="en-US" sz="2400" dirty="0" smtClean="0">
                <a:solidFill>
                  <a:schemeClr val="bg1"/>
                </a:solidFill>
              </a:rPr>
              <a:t>20</a:t>
            </a:r>
            <a:endParaRPr lang="en-US" sz="2400" dirty="0">
              <a:solidFill>
                <a:schemeClr val="bg1"/>
              </a:solidFill>
            </a:endParaRPr>
          </a:p>
        </p:txBody>
      </p:sp>
      <p:sp>
        <p:nvSpPr>
          <p:cNvPr id="77" name="標題 1"/>
          <p:cNvSpPr>
            <a:spLocks noGrp="1"/>
          </p:cNvSpPr>
          <p:nvPr>
            <p:ph type="title"/>
          </p:nvPr>
        </p:nvSpPr>
        <p:spPr>
          <a:xfrm>
            <a:off x="217714" y="-41808"/>
            <a:ext cx="10515600" cy="1325563"/>
          </a:xfrm>
        </p:spPr>
        <p:txBody>
          <a:bodyPr/>
          <a:lstStyle/>
          <a:p>
            <a:r>
              <a:rPr lang="en-US" altLang="zh-TW" dirty="0" smtClean="0"/>
              <a:t>Question 1: Task Four</a:t>
            </a:r>
            <a:endParaRPr lang="zh-TW" altLang="en-US" dirty="0"/>
          </a:p>
        </p:txBody>
      </p:sp>
    </p:spTree>
    <p:extLst>
      <p:ext uri="{BB962C8B-B14F-4D97-AF65-F5344CB8AC3E}">
        <p14:creationId xmlns:p14="http://schemas.microsoft.com/office/powerpoint/2010/main" val="33750568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5150" y="2722735"/>
            <a:ext cx="10515600" cy="1434928"/>
          </a:xfrm>
        </p:spPr>
        <p:txBody>
          <a:bodyPr>
            <a:noAutofit/>
          </a:bodyPr>
          <a:lstStyle/>
          <a:p>
            <a:r>
              <a:rPr lang="en-US" altLang="zh-TW" sz="4800" dirty="0" smtClean="0">
                <a:solidFill>
                  <a:srgbClr val="FF0000"/>
                </a:solidFill>
              </a:rPr>
              <a:t>We will rebuild your program to mark it. Delete all the .exe file(s) before marking.</a:t>
            </a:r>
            <a:br>
              <a:rPr lang="en-US" altLang="zh-TW" sz="4800" dirty="0" smtClean="0">
                <a:solidFill>
                  <a:srgbClr val="FF0000"/>
                </a:solidFill>
              </a:rPr>
            </a:br>
            <a:r>
              <a:rPr lang="en-US" altLang="zh-TW" sz="4800" dirty="0" smtClean="0">
                <a:solidFill>
                  <a:srgbClr val="FF0000"/>
                </a:solidFill>
              </a:rPr>
              <a:t/>
            </a:r>
            <a:br>
              <a:rPr lang="en-US" altLang="zh-TW" sz="4800" dirty="0" smtClean="0">
                <a:solidFill>
                  <a:srgbClr val="FF0000"/>
                </a:solidFill>
              </a:rPr>
            </a:br>
            <a:r>
              <a:rPr lang="en-US" altLang="zh-TW" sz="4800" dirty="0">
                <a:solidFill>
                  <a:schemeClr val="accent5">
                    <a:lumMod val="75000"/>
                  </a:schemeClr>
                </a:solidFill>
              </a:rPr>
              <a:t/>
            </a:r>
            <a:br>
              <a:rPr lang="en-US" altLang="zh-TW" sz="4800" dirty="0">
                <a:solidFill>
                  <a:schemeClr val="accent5">
                    <a:lumMod val="75000"/>
                  </a:schemeClr>
                </a:solidFill>
              </a:rPr>
            </a:br>
            <a:r>
              <a:rPr lang="en-US" altLang="zh-TW" sz="4800" b="1" dirty="0" smtClean="0">
                <a:solidFill>
                  <a:schemeClr val="accent5">
                    <a:lumMod val="75000"/>
                  </a:schemeClr>
                </a:solidFill>
              </a:rPr>
              <a:t>If you do not use the template to implement, your score is zero.</a:t>
            </a:r>
            <a:endParaRPr lang="zh-TW" altLang="en-US" sz="4800" b="1" dirty="0">
              <a:solidFill>
                <a:schemeClr val="accent5">
                  <a:lumMod val="75000"/>
                </a:schemeClr>
              </a:solidFill>
            </a:endParaRPr>
          </a:p>
        </p:txBody>
      </p:sp>
    </p:spTree>
    <p:extLst>
      <p:ext uri="{BB962C8B-B14F-4D97-AF65-F5344CB8AC3E}">
        <p14:creationId xmlns:p14="http://schemas.microsoft.com/office/powerpoint/2010/main" val="506410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extBox 271"/>
          <p:cNvSpPr txBox="1"/>
          <p:nvPr/>
        </p:nvSpPr>
        <p:spPr>
          <a:xfrm>
            <a:off x="282425" y="1686435"/>
            <a:ext cx="2398294" cy="830997"/>
          </a:xfrm>
          <a:prstGeom prst="rect">
            <a:avLst/>
          </a:prstGeom>
          <a:noFill/>
        </p:spPr>
        <p:txBody>
          <a:bodyPr wrap="square" rtlCol="0">
            <a:spAutoFit/>
          </a:bodyPr>
          <a:lstStyle/>
          <a:p>
            <a:r>
              <a:rPr lang="en-US" sz="2400" dirty="0" smtClean="0"/>
              <a:t>Press key ‘9’ for the first time</a:t>
            </a:r>
            <a:endParaRPr lang="en-US" sz="2400" dirty="0"/>
          </a:p>
        </p:txBody>
      </p:sp>
      <p:sp>
        <p:nvSpPr>
          <p:cNvPr id="275" name="TextBox 274"/>
          <p:cNvSpPr txBox="1"/>
          <p:nvPr/>
        </p:nvSpPr>
        <p:spPr>
          <a:xfrm>
            <a:off x="8655737" y="1618752"/>
            <a:ext cx="3164097" cy="830997"/>
          </a:xfrm>
          <a:prstGeom prst="rect">
            <a:avLst/>
          </a:prstGeom>
          <a:noFill/>
        </p:spPr>
        <p:txBody>
          <a:bodyPr wrap="square" rtlCol="0">
            <a:spAutoFit/>
          </a:bodyPr>
          <a:lstStyle/>
          <a:p>
            <a:r>
              <a:rPr lang="en-US" sz="2400" dirty="0" smtClean="0"/>
              <a:t>Press key ‘9’ for the first 18 times</a:t>
            </a:r>
            <a:endParaRPr lang="en-US" sz="2400" dirty="0"/>
          </a:p>
        </p:txBody>
      </p:sp>
      <p:sp>
        <p:nvSpPr>
          <p:cNvPr id="152" name="TextBox 151"/>
          <p:cNvSpPr txBox="1"/>
          <p:nvPr/>
        </p:nvSpPr>
        <p:spPr>
          <a:xfrm>
            <a:off x="4237552" y="1757586"/>
            <a:ext cx="3219167" cy="830997"/>
          </a:xfrm>
          <a:prstGeom prst="rect">
            <a:avLst/>
          </a:prstGeom>
          <a:noFill/>
        </p:spPr>
        <p:txBody>
          <a:bodyPr wrap="square" rtlCol="0">
            <a:spAutoFit/>
          </a:bodyPr>
          <a:lstStyle/>
          <a:p>
            <a:r>
              <a:rPr lang="en-US" sz="2400" dirty="0" smtClean="0"/>
              <a:t>Press key ‘9’ for the first 3 times</a:t>
            </a:r>
            <a:endParaRPr lang="en-US" sz="2400" dirty="0"/>
          </a:p>
        </p:txBody>
      </p:sp>
      <p:sp>
        <p:nvSpPr>
          <p:cNvPr id="59" name="Rectangle 58"/>
          <p:cNvSpPr/>
          <p:nvPr/>
        </p:nvSpPr>
        <p:spPr>
          <a:xfrm>
            <a:off x="217714" y="2613589"/>
            <a:ext cx="3245922" cy="25973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5" name="Oval 84"/>
          <p:cNvSpPr/>
          <p:nvPr/>
        </p:nvSpPr>
        <p:spPr>
          <a:xfrm>
            <a:off x="499484" y="4783896"/>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0" name="Rectangle 99"/>
          <p:cNvSpPr/>
          <p:nvPr/>
        </p:nvSpPr>
        <p:spPr>
          <a:xfrm>
            <a:off x="4210798" y="2613589"/>
            <a:ext cx="3245922" cy="25973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40" name="Straight Connector 139"/>
          <p:cNvCxnSpPr/>
          <p:nvPr/>
        </p:nvCxnSpPr>
        <p:spPr>
          <a:xfrm flipV="1">
            <a:off x="4750728" y="4957682"/>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5377348" y="4966572"/>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4492568" y="4783896"/>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2" name="Oval 161"/>
          <p:cNvSpPr/>
          <p:nvPr/>
        </p:nvSpPr>
        <p:spPr>
          <a:xfrm>
            <a:off x="5152156" y="4783896"/>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6" name="Oval 165"/>
          <p:cNvSpPr/>
          <p:nvPr/>
        </p:nvSpPr>
        <p:spPr>
          <a:xfrm>
            <a:off x="5747160" y="4809015"/>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72" name="Straight Connector 171"/>
          <p:cNvCxnSpPr>
            <a:stCxn id="198" idx="0"/>
          </p:cNvCxnSpPr>
          <p:nvPr/>
        </p:nvCxnSpPr>
        <p:spPr>
          <a:xfrm flipH="1" flipV="1">
            <a:off x="8980264" y="3680723"/>
            <a:ext cx="3403" cy="386002"/>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a:xfrm>
            <a:off x="8573913" y="2593314"/>
            <a:ext cx="3245922" cy="25973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76" name="Straight Connector 175"/>
          <p:cNvCxnSpPr/>
          <p:nvPr/>
        </p:nvCxnSpPr>
        <p:spPr>
          <a:xfrm flipV="1">
            <a:off x="10373419" y="2826794"/>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9116424" y="3519647"/>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V="1">
            <a:off x="9711789" y="3528536"/>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10334125" y="3536530"/>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93" idx="0"/>
          </p:cNvCxnSpPr>
          <p:nvPr/>
        </p:nvCxnSpPr>
        <p:spPr>
          <a:xfrm flipH="1" flipV="1">
            <a:off x="11404329" y="3023216"/>
            <a:ext cx="3403" cy="386002"/>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95" idx="0"/>
          </p:cNvCxnSpPr>
          <p:nvPr/>
        </p:nvCxnSpPr>
        <p:spPr>
          <a:xfrm flipH="1" flipV="1">
            <a:off x="11413743" y="4427858"/>
            <a:ext cx="3403" cy="386002"/>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10912545" y="2826794"/>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10967013" y="3536530"/>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9116424" y="4229213"/>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9711789" y="4238103"/>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10334125" y="4246095"/>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10967013" y="4246095"/>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V="1">
            <a:off x="9113843" y="4937407"/>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V="1">
            <a:off x="9740463" y="4946297"/>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V="1">
            <a:off x="10362799" y="4954290"/>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10928665" y="4954290"/>
            <a:ext cx="398485" cy="750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192" name="Oval 191"/>
          <p:cNvSpPr/>
          <p:nvPr/>
        </p:nvSpPr>
        <p:spPr>
          <a:xfrm>
            <a:off x="11265955" y="2681912"/>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3" name="Oval 192"/>
          <p:cNvSpPr/>
          <p:nvPr/>
        </p:nvSpPr>
        <p:spPr>
          <a:xfrm>
            <a:off x="11266931" y="3392335"/>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4" name="Oval 193"/>
          <p:cNvSpPr/>
          <p:nvPr/>
        </p:nvSpPr>
        <p:spPr>
          <a:xfrm>
            <a:off x="11263529" y="4116966"/>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5" name="Oval 194"/>
          <p:cNvSpPr/>
          <p:nvPr/>
        </p:nvSpPr>
        <p:spPr>
          <a:xfrm>
            <a:off x="11276346" y="4813861"/>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7" name="Oval 196"/>
          <p:cNvSpPr/>
          <p:nvPr/>
        </p:nvSpPr>
        <p:spPr>
          <a:xfrm>
            <a:off x="8846268" y="3358979"/>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8" name="Oval 197"/>
          <p:cNvSpPr/>
          <p:nvPr/>
        </p:nvSpPr>
        <p:spPr>
          <a:xfrm>
            <a:off x="8842866" y="4066727"/>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Oval 198"/>
          <p:cNvSpPr/>
          <p:nvPr/>
        </p:nvSpPr>
        <p:spPr>
          <a:xfrm>
            <a:off x="8855683" y="4763621"/>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1" name="Oval 200"/>
          <p:cNvSpPr/>
          <p:nvPr/>
        </p:nvSpPr>
        <p:spPr>
          <a:xfrm>
            <a:off x="9505856" y="3358979"/>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2" name="Oval 201"/>
          <p:cNvSpPr/>
          <p:nvPr/>
        </p:nvSpPr>
        <p:spPr>
          <a:xfrm>
            <a:off x="9502454" y="4066727"/>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3" name="Oval 202"/>
          <p:cNvSpPr/>
          <p:nvPr/>
        </p:nvSpPr>
        <p:spPr>
          <a:xfrm>
            <a:off x="9515271" y="4763621"/>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4" name="Oval 203"/>
          <p:cNvSpPr/>
          <p:nvPr/>
        </p:nvSpPr>
        <p:spPr>
          <a:xfrm>
            <a:off x="10099885" y="2665232"/>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5" name="Oval 204"/>
          <p:cNvSpPr/>
          <p:nvPr/>
        </p:nvSpPr>
        <p:spPr>
          <a:xfrm>
            <a:off x="10100860" y="3375657"/>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6" name="Oval 205"/>
          <p:cNvSpPr/>
          <p:nvPr/>
        </p:nvSpPr>
        <p:spPr>
          <a:xfrm>
            <a:off x="10097458" y="4091846"/>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7" name="Oval 206"/>
          <p:cNvSpPr/>
          <p:nvPr/>
        </p:nvSpPr>
        <p:spPr>
          <a:xfrm>
            <a:off x="10110275" y="4788740"/>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8" name="Oval 207"/>
          <p:cNvSpPr/>
          <p:nvPr/>
        </p:nvSpPr>
        <p:spPr>
          <a:xfrm>
            <a:off x="10679947" y="2681912"/>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9" name="Oval 208"/>
          <p:cNvSpPr/>
          <p:nvPr/>
        </p:nvSpPr>
        <p:spPr>
          <a:xfrm>
            <a:off x="10680924" y="3392335"/>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0" name="Oval 209"/>
          <p:cNvSpPr/>
          <p:nvPr/>
        </p:nvSpPr>
        <p:spPr>
          <a:xfrm>
            <a:off x="10677521" y="4116966"/>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1" name="Oval 210"/>
          <p:cNvSpPr/>
          <p:nvPr/>
        </p:nvSpPr>
        <p:spPr>
          <a:xfrm>
            <a:off x="10690339" y="4813861"/>
            <a:ext cx="281600" cy="321745"/>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2" name="標題 1"/>
          <p:cNvSpPr>
            <a:spLocks noGrp="1"/>
          </p:cNvSpPr>
          <p:nvPr>
            <p:ph type="title"/>
          </p:nvPr>
        </p:nvSpPr>
        <p:spPr>
          <a:xfrm>
            <a:off x="217714" y="-41808"/>
            <a:ext cx="10515600" cy="1325563"/>
          </a:xfrm>
        </p:spPr>
        <p:txBody>
          <a:bodyPr/>
          <a:lstStyle/>
          <a:p>
            <a:r>
              <a:rPr lang="en-US" altLang="zh-TW" dirty="0" smtClean="0"/>
              <a:t>Question 1: Task Four</a:t>
            </a:r>
            <a:endParaRPr lang="zh-TW" altLang="en-US" dirty="0"/>
          </a:p>
        </p:txBody>
      </p:sp>
    </p:spTree>
    <p:extLst>
      <p:ext uri="{BB962C8B-B14F-4D97-AF65-F5344CB8AC3E}">
        <p14:creationId xmlns:p14="http://schemas.microsoft.com/office/powerpoint/2010/main" val="4022389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標題 1"/>
          <p:cNvSpPr>
            <a:spLocks noGrp="1"/>
          </p:cNvSpPr>
          <p:nvPr>
            <p:ph type="title"/>
          </p:nvPr>
        </p:nvSpPr>
        <p:spPr>
          <a:xfrm>
            <a:off x="217714" y="-41808"/>
            <a:ext cx="10515600" cy="1325563"/>
          </a:xfrm>
        </p:spPr>
        <p:txBody>
          <a:bodyPr/>
          <a:lstStyle/>
          <a:p>
            <a:r>
              <a:rPr lang="en-US" altLang="zh-TW" dirty="0" smtClean="0"/>
              <a:t>Question 1: Task Four - Hint</a:t>
            </a:r>
            <a:endParaRPr lang="zh-TW" altLang="en-US" dirty="0"/>
          </a:p>
        </p:txBody>
      </p:sp>
      <p:sp>
        <p:nvSpPr>
          <p:cNvPr id="2" name="Rectangle 1"/>
          <p:cNvSpPr/>
          <p:nvPr/>
        </p:nvSpPr>
        <p:spPr>
          <a:xfrm>
            <a:off x="256516" y="903175"/>
            <a:ext cx="11044725" cy="1200329"/>
          </a:xfrm>
          <a:prstGeom prst="rect">
            <a:avLst/>
          </a:prstGeom>
        </p:spPr>
        <p:txBody>
          <a:bodyPr wrap="square">
            <a:spAutoFit/>
          </a:bodyPr>
          <a:lstStyle/>
          <a:p>
            <a:r>
              <a:rPr lang="en-US" altLang="zh-TW" sz="2400" dirty="0"/>
              <a:t>Use two counters, namely </a:t>
            </a:r>
            <a:r>
              <a:rPr lang="en-US" altLang="zh-TW" sz="2400" i="1" dirty="0" err="1" smtClean="0"/>
              <a:t>snake_x</a:t>
            </a:r>
            <a:r>
              <a:rPr lang="en-US" altLang="zh-TW" sz="2400" i="1" dirty="0" smtClean="0"/>
              <a:t> </a:t>
            </a:r>
            <a:r>
              <a:rPr lang="en-US" altLang="zh-TW" sz="2400" dirty="0"/>
              <a:t>and </a:t>
            </a:r>
            <a:r>
              <a:rPr lang="en-US" altLang="zh-TW" sz="2400" i="1" dirty="0" err="1" smtClean="0"/>
              <a:t>snake_y</a:t>
            </a:r>
            <a:r>
              <a:rPr lang="en-US" altLang="zh-TW" sz="2400" dirty="0"/>
              <a:t>, to monitor the progress of the construction of the graph. Assign a pair of coordinates to each node</a:t>
            </a:r>
            <a:r>
              <a:rPr lang="en-US" altLang="zh-TW" sz="2400" dirty="0" smtClean="0"/>
              <a:t>. Furthermore, we use a variable, </a:t>
            </a:r>
            <a:r>
              <a:rPr lang="en-US" altLang="zh-TW" sz="2400" i="1" dirty="0" err="1" smtClean="0"/>
              <a:t>snake_previous_nodeID</a:t>
            </a:r>
            <a:r>
              <a:rPr lang="en-US" altLang="zh-TW" sz="2400" dirty="0" smtClean="0"/>
              <a:t>, to store the node that is most recently created.</a:t>
            </a:r>
            <a:endParaRPr lang="en-US" altLang="zh-TW" sz="2400" dirty="0"/>
          </a:p>
        </p:txBody>
      </p:sp>
      <p:grpSp>
        <p:nvGrpSpPr>
          <p:cNvPr id="51" name="Group 50"/>
          <p:cNvGrpSpPr/>
          <p:nvPr/>
        </p:nvGrpSpPr>
        <p:grpSpPr>
          <a:xfrm>
            <a:off x="1234593" y="2342481"/>
            <a:ext cx="4518729" cy="3805664"/>
            <a:chOff x="3379227" y="3650522"/>
            <a:chExt cx="2806317" cy="2363474"/>
          </a:xfrm>
        </p:grpSpPr>
        <p:cxnSp>
          <p:nvCxnSpPr>
            <p:cNvPr id="52" name="Straight Connector 51"/>
            <p:cNvCxnSpPr>
              <a:stCxn id="79" idx="0"/>
            </p:cNvCxnSpPr>
            <p:nvPr/>
          </p:nvCxnSpPr>
          <p:spPr>
            <a:xfrm flipH="1" flipV="1">
              <a:off x="3521242" y="4622070"/>
              <a:ext cx="3517" cy="36929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3663278" y="378077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4277249" y="3797958"/>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961212" y="3805093"/>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661977" y="4467964"/>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277349" y="4476468"/>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920598" y="448411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74" idx="0"/>
            </p:cNvCxnSpPr>
            <p:nvPr/>
          </p:nvCxnSpPr>
          <p:spPr>
            <a:xfrm flipH="1" flipV="1">
              <a:off x="6026764" y="3993015"/>
              <a:ext cx="3517" cy="36929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6" idx="0"/>
            </p:cNvCxnSpPr>
            <p:nvPr/>
          </p:nvCxnSpPr>
          <p:spPr>
            <a:xfrm flipH="1" flipV="1">
              <a:off x="6036495" y="5336874"/>
              <a:ext cx="3517" cy="36929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518455" y="3805093"/>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5574753" y="448411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661977" y="5146825"/>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277349" y="5155330"/>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920598" y="5162977"/>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5574753" y="5162977"/>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3659310" y="5824374"/>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306986" y="5832879"/>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950235" y="584052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5535116" y="584052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883741" y="366648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4" name="Oval 73"/>
            <p:cNvSpPr/>
            <p:nvPr/>
          </p:nvSpPr>
          <p:spPr>
            <a:xfrm>
              <a:off x="5884749" y="4346161"/>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5" name="Oval 74"/>
            <p:cNvSpPr/>
            <p:nvPr/>
          </p:nvSpPr>
          <p:spPr>
            <a:xfrm>
              <a:off x="5881233" y="5039435"/>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6" name="Oval 75"/>
            <p:cNvSpPr/>
            <p:nvPr/>
          </p:nvSpPr>
          <p:spPr>
            <a:xfrm>
              <a:off x="5894481" y="5706174"/>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7" name="Oval 76"/>
            <p:cNvSpPr/>
            <p:nvPr/>
          </p:nvSpPr>
          <p:spPr>
            <a:xfrm>
              <a:off x="3381735" y="365071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8" name="Oval 77"/>
            <p:cNvSpPr/>
            <p:nvPr/>
          </p:nvSpPr>
          <p:spPr>
            <a:xfrm>
              <a:off x="3382743" y="4314249"/>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9" name="Oval 78"/>
            <p:cNvSpPr/>
            <p:nvPr/>
          </p:nvSpPr>
          <p:spPr>
            <a:xfrm>
              <a:off x="3379227" y="499137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p:cNvSpPr/>
            <p:nvPr/>
          </p:nvSpPr>
          <p:spPr>
            <a:xfrm>
              <a:off x="3392475" y="565810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81" name="Oval 80"/>
            <p:cNvSpPr/>
            <p:nvPr/>
          </p:nvSpPr>
          <p:spPr>
            <a:xfrm>
              <a:off x="4063487" y="365071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2" name="Oval 81"/>
            <p:cNvSpPr/>
            <p:nvPr/>
          </p:nvSpPr>
          <p:spPr>
            <a:xfrm>
              <a:off x="4064496" y="4314249"/>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3" name="Oval 82"/>
            <p:cNvSpPr/>
            <p:nvPr/>
          </p:nvSpPr>
          <p:spPr>
            <a:xfrm>
              <a:off x="4060979" y="499137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4" name="Oval 83"/>
            <p:cNvSpPr/>
            <p:nvPr/>
          </p:nvSpPr>
          <p:spPr>
            <a:xfrm>
              <a:off x="4074227" y="565810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6" name="Oval 85"/>
            <p:cNvSpPr/>
            <p:nvPr/>
          </p:nvSpPr>
          <p:spPr>
            <a:xfrm>
              <a:off x="4678486" y="3650522"/>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7" name="Oval 86"/>
            <p:cNvSpPr/>
            <p:nvPr/>
          </p:nvSpPr>
          <p:spPr>
            <a:xfrm>
              <a:off x="4679494" y="4330205"/>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8" name="Oval 87"/>
            <p:cNvSpPr/>
            <p:nvPr/>
          </p:nvSpPr>
          <p:spPr>
            <a:xfrm>
              <a:off x="4675978" y="5015402"/>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 name="Oval 88"/>
            <p:cNvSpPr/>
            <p:nvPr/>
          </p:nvSpPr>
          <p:spPr>
            <a:xfrm>
              <a:off x="4689225" y="568214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 name="Oval 89"/>
            <p:cNvSpPr/>
            <p:nvPr/>
          </p:nvSpPr>
          <p:spPr>
            <a:xfrm>
              <a:off x="5278041" y="366648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1" name="Oval 90"/>
            <p:cNvSpPr/>
            <p:nvPr/>
          </p:nvSpPr>
          <p:spPr>
            <a:xfrm>
              <a:off x="5279050" y="4346161"/>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2" name="Oval 91"/>
            <p:cNvSpPr/>
            <p:nvPr/>
          </p:nvSpPr>
          <p:spPr>
            <a:xfrm>
              <a:off x="5275533" y="5039435"/>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3" name="Oval 92"/>
            <p:cNvSpPr/>
            <p:nvPr/>
          </p:nvSpPr>
          <p:spPr>
            <a:xfrm>
              <a:off x="5288782" y="5706174"/>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94" name="TextBox 93"/>
          <p:cNvSpPr txBox="1"/>
          <p:nvPr/>
        </p:nvSpPr>
        <p:spPr>
          <a:xfrm>
            <a:off x="1134872" y="6225460"/>
            <a:ext cx="857927" cy="523220"/>
          </a:xfrm>
          <a:prstGeom prst="rect">
            <a:avLst/>
          </a:prstGeom>
          <a:noFill/>
        </p:spPr>
        <p:txBody>
          <a:bodyPr wrap="none" rtlCol="0">
            <a:spAutoFit/>
          </a:bodyPr>
          <a:lstStyle/>
          <a:p>
            <a:r>
              <a:rPr lang="en-US" sz="2800" dirty="0" smtClean="0"/>
              <a:t>(0,0)</a:t>
            </a:r>
            <a:endParaRPr lang="en-US" sz="2800" dirty="0"/>
          </a:p>
        </p:txBody>
      </p:sp>
      <p:sp>
        <p:nvSpPr>
          <p:cNvPr id="95" name="TextBox 94"/>
          <p:cNvSpPr txBox="1"/>
          <p:nvPr/>
        </p:nvSpPr>
        <p:spPr>
          <a:xfrm>
            <a:off x="2167695" y="6227442"/>
            <a:ext cx="857927" cy="523220"/>
          </a:xfrm>
          <a:prstGeom prst="rect">
            <a:avLst/>
          </a:prstGeom>
          <a:noFill/>
        </p:spPr>
        <p:txBody>
          <a:bodyPr wrap="none" rtlCol="0">
            <a:spAutoFit/>
          </a:bodyPr>
          <a:lstStyle/>
          <a:p>
            <a:r>
              <a:rPr lang="en-US" sz="2800" dirty="0" smtClean="0"/>
              <a:t>(1,0)</a:t>
            </a:r>
            <a:endParaRPr lang="en-US" sz="2800" dirty="0"/>
          </a:p>
        </p:txBody>
      </p:sp>
      <p:sp>
        <p:nvSpPr>
          <p:cNvPr id="96" name="TextBox 95"/>
          <p:cNvSpPr txBox="1"/>
          <p:nvPr/>
        </p:nvSpPr>
        <p:spPr>
          <a:xfrm>
            <a:off x="3199613" y="6227442"/>
            <a:ext cx="857927" cy="523220"/>
          </a:xfrm>
          <a:prstGeom prst="rect">
            <a:avLst/>
          </a:prstGeom>
          <a:noFill/>
        </p:spPr>
        <p:txBody>
          <a:bodyPr wrap="none" rtlCol="0">
            <a:spAutoFit/>
          </a:bodyPr>
          <a:lstStyle/>
          <a:p>
            <a:r>
              <a:rPr lang="en-US" sz="2800" dirty="0" smtClean="0"/>
              <a:t>(2,0)</a:t>
            </a:r>
            <a:endParaRPr lang="en-US" sz="2800" dirty="0"/>
          </a:p>
        </p:txBody>
      </p:sp>
      <p:sp>
        <p:nvSpPr>
          <p:cNvPr id="97" name="TextBox 96"/>
          <p:cNvSpPr txBox="1"/>
          <p:nvPr/>
        </p:nvSpPr>
        <p:spPr>
          <a:xfrm>
            <a:off x="4099158" y="6224002"/>
            <a:ext cx="857927" cy="523220"/>
          </a:xfrm>
          <a:prstGeom prst="rect">
            <a:avLst/>
          </a:prstGeom>
          <a:noFill/>
        </p:spPr>
        <p:txBody>
          <a:bodyPr wrap="none" rtlCol="0">
            <a:spAutoFit/>
          </a:bodyPr>
          <a:lstStyle/>
          <a:p>
            <a:r>
              <a:rPr lang="en-US" sz="2800" dirty="0" smtClean="0"/>
              <a:t>(3,0)</a:t>
            </a:r>
            <a:endParaRPr lang="en-US" sz="2800" dirty="0"/>
          </a:p>
        </p:txBody>
      </p:sp>
      <p:sp>
        <p:nvSpPr>
          <p:cNvPr id="98" name="TextBox 97"/>
          <p:cNvSpPr txBox="1"/>
          <p:nvPr/>
        </p:nvSpPr>
        <p:spPr>
          <a:xfrm>
            <a:off x="5110730" y="6214123"/>
            <a:ext cx="857927" cy="523220"/>
          </a:xfrm>
          <a:prstGeom prst="rect">
            <a:avLst/>
          </a:prstGeom>
          <a:noFill/>
        </p:spPr>
        <p:txBody>
          <a:bodyPr wrap="none" rtlCol="0">
            <a:spAutoFit/>
          </a:bodyPr>
          <a:lstStyle/>
          <a:p>
            <a:r>
              <a:rPr lang="en-US" sz="2800" dirty="0" smtClean="0"/>
              <a:t>(4,0)</a:t>
            </a:r>
            <a:endParaRPr lang="en-US" sz="2800" dirty="0"/>
          </a:p>
        </p:txBody>
      </p:sp>
      <p:sp>
        <p:nvSpPr>
          <p:cNvPr id="99" name="TextBox 98"/>
          <p:cNvSpPr txBox="1"/>
          <p:nvPr/>
        </p:nvSpPr>
        <p:spPr>
          <a:xfrm>
            <a:off x="5778879" y="4512644"/>
            <a:ext cx="857927" cy="523220"/>
          </a:xfrm>
          <a:prstGeom prst="rect">
            <a:avLst/>
          </a:prstGeom>
          <a:noFill/>
        </p:spPr>
        <p:txBody>
          <a:bodyPr wrap="none" rtlCol="0">
            <a:spAutoFit/>
          </a:bodyPr>
          <a:lstStyle/>
          <a:p>
            <a:r>
              <a:rPr lang="en-US" sz="2800" dirty="0" smtClean="0"/>
              <a:t>(4,1)</a:t>
            </a:r>
            <a:endParaRPr lang="en-US" sz="2800" dirty="0"/>
          </a:p>
        </p:txBody>
      </p:sp>
      <p:sp>
        <p:nvSpPr>
          <p:cNvPr id="101" name="TextBox 100"/>
          <p:cNvSpPr txBox="1"/>
          <p:nvPr/>
        </p:nvSpPr>
        <p:spPr>
          <a:xfrm>
            <a:off x="5741801" y="3428262"/>
            <a:ext cx="857927" cy="523220"/>
          </a:xfrm>
          <a:prstGeom prst="rect">
            <a:avLst/>
          </a:prstGeom>
          <a:noFill/>
        </p:spPr>
        <p:txBody>
          <a:bodyPr wrap="none" rtlCol="0">
            <a:spAutoFit/>
          </a:bodyPr>
          <a:lstStyle/>
          <a:p>
            <a:r>
              <a:rPr lang="en-US" sz="2800" dirty="0" smtClean="0"/>
              <a:t>(4,2)</a:t>
            </a:r>
            <a:endParaRPr lang="en-US" sz="2800" dirty="0"/>
          </a:p>
        </p:txBody>
      </p:sp>
      <p:sp>
        <p:nvSpPr>
          <p:cNvPr id="102" name="TextBox 101"/>
          <p:cNvSpPr txBox="1"/>
          <p:nvPr/>
        </p:nvSpPr>
        <p:spPr>
          <a:xfrm>
            <a:off x="5705497" y="2323053"/>
            <a:ext cx="857927" cy="523220"/>
          </a:xfrm>
          <a:prstGeom prst="rect">
            <a:avLst/>
          </a:prstGeom>
          <a:noFill/>
        </p:spPr>
        <p:txBody>
          <a:bodyPr wrap="none" rtlCol="0">
            <a:spAutoFit/>
          </a:bodyPr>
          <a:lstStyle/>
          <a:p>
            <a:r>
              <a:rPr lang="en-US" sz="2800" dirty="0" smtClean="0"/>
              <a:t>(4,3)</a:t>
            </a:r>
            <a:endParaRPr lang="en-US" sz="2800" dirty="0"/>
          </a:p>
        </p:txBody>
      </p:sp>
      <p:sp>
        <p:nvSpPr>
          <p:cNvPr id="103" name="TextBox 102"/>
          <p:cNvSpPr txBox="1"/>
          <p:nvPr/>
        </p:nvSpPr>
        <p:spPr>
          <a:xfrm>
            <a:off x="414455" y="4433537"/>
            <a:ext cx="857927" cy="523220"/>
          </a:xfrm>
          <a:prstGeom prst="rect">
            <a:avLst/>
          </a:prstGeom>
          <a:noFill/>
        </p:spPr>
        <p:txBody>
          <a:bodyPr wrap="none" rtlCol="0">
            <a:spAutoFit/>
          </a:bodyPr>
          <a:lstStyle/>
          <a:p>
            <a:r>
              <a:rPr lang="en-US" sz="2800" dirty="0" smtClean="0"/>
              <a:t>(0,1)</a:t>
            </a:r>
            <a:endParaRPr lang="en-US" sz="2800" dirty="0"/>
          </a:p>
        </p:txBody>
      </p:sp>
      <p:sp>
        <p:nvSpPr>
          <p:cNvPr id="104" name="TextBox 103"/>
          <p:cNvSpPr txBox="1"/>
          <p:nvPr/>
        </p:nvSpPr>
        <p:spPr>
          <a:xfrm>
            <a:off x="424108" y="3427720"/>
            <a:ext cx="857927" cy="523220"/>
          </a:xfrm>
          <a:prstGeom prst="rect">
            <a:avLst/>
          </a:prstGeom>
          <a:noFill/>
        </p:spPr>
        <p:txBody>
          <a:bodyPr wrap="none" rtlCol="0">
            <a:spAutoFit/>
          </a:bodyPr>
          <a:lstStyle/>
          <a:p>
            <a:r>
              <a:rPr lang="en-US" sz="2800" dirty="0" smtClean="0"/>
              <a:t>(0,2)</a:t>
            </a:r>
            <a:endParaRPr lang="en-US" sz="2800" dirty="0"/>
          </a:p>
        </p:txBody>
      </p:sp>
      <p:sp>
        <p:nvSpPr>
          <p:cNvPr id="105" name="TextBox 104"/>
          <p:cNvSpPr txBox="1"/>
          <p:nvPr/>
        </p:nvSpPr>
        <p:spPr>
          <a:xfrm>
            <a:off x="408122" y="2336826"/>
            <a:ext cx="857927" cy="523220"/>
          </a:xfrm>
          <a:prstGeom prst="rect">
            <a:avLst/>
          </a:prstGeom>
          <a:noFill/>
        </p:spPr>
        <p:txBody>
          <a:bodyPr wrap="none" rtlCol="0">
            <a:spAutoFit/>
          </a:bodyPr>
          <a:lstStyle/>
          <a:p>
            <a:r>
              <a:rPr lang="en-US" sz="2800" dirty="0" smtClean="0"/>
              <a:t>(0,3)</a:t>
            </a:r>
            <a:endParaRPr lang="en-US" sz="2800" dirty="0"/>
          </a:p>
        </p:txBody>
      </p:sp>
    </p:spTree>
    <p:extLst>
      <p:ext uri="{BB962C8B-B14F-4D97-AF65-F5344CB8AC3E}">
        <p14:creationId xmlns:p14="http://schemas.microsoft.com/office/powerpoint/2010/main" val="3311736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標題 1"/>
          <p:cNvSpPr>
            <a:spLocks noGrp="1"/>
          </p:cNvSpPr>
          <p:nvPr>
            <p:ph type="title"/>
          </p:nvPr>
        </p:nvSpPr>
        <p:spPr>
          <a:xfrm>
            <a:off x="217714" y="-41808"/>
            <a:ext cx="10515600" cy="1325563"/>
          </a:xfrm>
        </p:spPr>
        <p:txBody>
          <a:bodyPr/>
          <a:lstStyle/>
          <a:p>
            <a:r>
              <a:rPr lang="en-US" altLang="zh-TW" dirty="0" smtClean="0"/>
              <a:t>Question 1: Task Four - Hint</a:t>
            </a:r>
            <a:endParaRPr lang="zh-TW" altLang="en-US" dirty="0"/>
          </a:p>
        </p:txBody>
      </p:sp>
      <p:sp>
        <p:nvSpPr>
          <p:cNvPr id="2" name="Rectangle 1"/>
          <p:cNvSpPr/>
          <p:nvPr/>
        </p:nvSpPr>
        <p:spPr>
          <a:xfrm>
            <a:off x="256516" y="903175"/>
            <a:ext cx="6477209" cy="1938992"/>
          </a:xfrm>
          <a:prstGeom prst="rect">
            <a:avLst/>
          </a:prstGeom>
        </p:spPr>
        <p:txBody>
          <a:bodyPr wrap="square">
            <a:spAutoFit/>
          </a:bodyPr>
          <a:lstStyle/>
          <a:p>
            <a:r>
              <a:rPr lang="en-US" altLang="zh-TW" sz="2400" dirty="0" smtClean="0"/>
              <a:t>Use a switch block to determine how to update </a:t>
            </a:r>
            <a:r>
              <a:rPr lang="en-US" altLang="zh-TW" sz="2400" dirty="0" err="1" smtClean="0"/>
              <a:t>snake_x</a:t>
            </a:r>
            <a:r>
              <a:rPr lang="en-US" altLang="zh-TW" sz="2400" dirty="0" smtClean="0"/>
              <a:t> and </a:t>
            </a:r>
            <a:r>
              <a:rPr lang="en-US" altLang="zh-TW" sz="2400" dirty="0" err="1" smtClean="0"/>
              <a:t>snake_y</a:t>
            </a:r>
            <a:r>
              <a:rPr lang="en-US" altLang="zh-TW" sz="2400" dirty="0" smtClean="0"/>
              <a:t>. </a:t>
            </a:r>
            <a:r>
              <a:rPr lang="en-US" sz="2400" dirty="0" smtClean="0"/>
              <a:t>Assume </a:t>
            </a:r>
            <a:r>
              <a:rPr lang="en-US" sz="2400" dirty="0"/>
              <a:t>that (</a:t>
            </a:r>
            <a:r>
              <a:rPr lang="en-US" sz="2400" dirty="0" err="1"/>
              <a:t>snake_x</a:t>
            </a:r>
            <a:r>
              <a:rPr lang="en-US" sz="2400" dirty="0"/>
              <a:t>, </a:t>
            </a:r>
            <a:r>
              <a:rPr lang="en-US" sz="2400" dirty="0" err="1"/>
              <a:t>snake_y</a:t>
            </a:r>
            <a:r>
              <a:rPr lang="en-US" sz="2400" dirty="0"/>
              <a:t>) are the coordinates of the node to be </a:t>
            </a:r>
            <a:r>
              <a:rPr lang="en-US" sz="2400" dirty="0" smtClean="0"/>
              <a:t>created. </a:t>
            </a:r>
            <a:r>
              <a:rPr lang="en-US" altLang="zh-TW" sz="2400" dirty="0" smtClean="0"/>
              <a:t>Based on </a:t>
            </a:r>
            <a:r>
              <a:rPr lang="en-US" altLang="zh-TW" sz="2400" dirty="0" err="1" smtClean="0"/>
              <a:t>snake_y</a:t>
            </a:r>
            <a:r>
              <a:rPr lang="en-US" altLang="zh-TW" sz="2400" dirty="0" smtClean="0"/>
              <a:t>, </a:t>
            </a:r>
            <a:r>
              <a:rPr lang="en-US" altLang="zh-TW" sz="2400" dirty="0" err="1" smtClean="0"/>
              <a:t>snake_x</a:t>
            </a:r>
            <a:r>
              <a:rPr lang="en-US" altLang="zh-TW" sz="2400" dirty="0" smtClean="0"/>
              <a:t> is changed accordingly.</a:t>
            </a:r>
            <a:endParaRPr lang="en-US" altLang="zh-TW" sz="2400" dirty="0"/>
          </a:p>
        </p:txBody>
      </p:sp>
      <p:grpSp>
        <p:nvGrpSpPr>
          <p:cNvPr id="3" name="Group 2"/>
          <p:cNvGrpSpPr/>
          <p:nvPr/>
        </p:nvGrpSpPr>
        <p:grpSpPr>
          <a:xfrm>
            <a:off x="256518" y="3211498"/>
            <a:ext cx="4681242" cy="3646501"/>
            <a:chOff x="408122" y="2323053"/>
            <a:chExt cx="6299873" cy="4433076"/>
          </a:xfrm>
        </p:grpSpPr>
        <p:grpSp>
          <p:nvGrpSpPr>
            <p:cNvPr id="51" name="Group 50"/>
            <p:cNvGrpSpPr/>
            <p:nvPr/>
          </p:nvGrpSpPr>
          <p:grpSpPr>
            <a:xfrm>
              <a:off x="1234593" y="2342481"/>
              <a:ext cx="4518729" cy="3805664"/>
              <a:chOff x="3379227" y="3650522"/>
              <a:chExt cx="2806317" cy="2363474"/>
            </a:xfrm>
          </p:grpSpPr>
          <p:cxnSp>
            <p:nvCxnSpPr>
              <p:cNvPr id="52" name="Straight Connector 51"/>
              <p:cNvCxnSpPr>
                <a:stCxn id="79" idx="0"/>
              </p:cNvCxnSpPr>
              <p:nvPr/>
            </p:nvCxnSpPr>
            <p:spPr>
              <a:xfrm flipH="1" flipV="1">
                <a:off x="3521242" y="4622070"/>
                <a:ext cx="3517" cy="36929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3663278" y="378077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4277249" y="3797958"/>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961212" y="3805093"/>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661977" y="4467964"/>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277349" y="4476468"/>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920598" y="448411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74" idx="0"/>
              </p:cNvCxnSpPr>
              <p:nvPr/>
            </p:nvCxnSpPr>
            <p:spPr>
              <a:xfrm flipH="1" flipV="1">
                <a:off x="6026764" y="3993015"/>
                <a:ext cx="3517" cy="36929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6" idx="0"/>
              </p:cNvCxnSpPr>
              <p:nvPr/>
            </p:nvCxnSpPr>
            <p:spPr>
              <a:xfrm flipH="1" flipV="1">
                <a:off x="6036495" y="5336874"/>
                <a:ext cx="3517" cy="369299"/>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518455" y="3805093"/>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5574753" y="448411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661977" y="5146825"/>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277349" y="5155330"/>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920598" y="5162977"/>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5574753" y="5162977"/>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3659310" y="5824374"/>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306986" y="5832879"/>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950235" y="584052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5535116" y="5840526"/>
                <a:ext cx="411876" cy="7184"/>
              </a:xfrm>
              <a:prstGeom prst="line">
                <a:avLst/>
              </a:prstGeom>
              <a:ln w="38100">
                <a:solidFill>
                  <a:srgbClr val="00C900"/>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883741" y="366648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p:nvSpPr>
            <p:spPr>
              <a:xfrm>
                <a:off x="5884749" y="4346161"/>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p:nvSpPr>
            <p:spPr>
              <a:xfrm>
                <a:off x="5881233" y="5039435"/>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894481" y="5706174"/>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381735" y="365071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p:cNvSpPr/>
              <p:nvPr/>
            </p:nvSpPr>
            <p:spPr>
              <a:xfrm>
                <a:off x="3382743" y="4314249"/>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p:cNvSpPr/>
              <p:nvPr/>
            </p:nvSpPr>
            <p:spPr>
              <a:xfrm>
                <a:off x="3379227" y="499137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p:cNvSpPr/>
              <p:nvPr/>
            </p:nvSpPr>
            <p:spPr>
              <a:xfrm>
                <a:off x="3392475" y="565810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1" name="Oval 80"/>
              <p:cNvSpPr/>
              <p:nvPr/>
            </p:nvSpPr>
            <p:spPr>
              <a:xfrm>
                <a:off x="4063487" y="365071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p:nvSpPr>
            <p:spPr>
              <a:xfrm>
                <a:off x="4064496" y="4314249"/>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p:cNvSpPr/>
              <p:nvPr/>
            </p:nvSpPr>
            <p:spPr>
              <a:xfrm>
                <a:off x="4060979" y="499137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074227" y="5658108"/>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678486" y="3650522"/>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p:cNvSpPr/>
              <p:nvPr/>
            </p:nvSpPr>
            <p:spPr>
              <a:xfrm>
                <a:off x="4679494" y="4330205"/>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p:cNvSpPr/>
              <p:nvPr/>
            </p:nvSpPr>
            <p:spPr>
              <a:xfrm>
                <a:off x="4675978" y="5015402"/>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689225" y="568214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278041" y="3666480"/>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p:cNvSpPr/>
              <p:nvPr/>
            </p:nvSpPr>
            <p:spPr>
              <a:xfrm>
                <a:off x="5279050" y="4346161"/>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p:cNvSpPr/>
              <p:nvPr/>
            </p:nvSpPr>
            <p:spPr>
              <a:xfrm>
                <a:off x="5275533" y="5039435"/>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288782" y="5706174"/>
                <a:ext cx="291063" cy="307822"/>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p:cNvSpPr txBox="1"/>
            <p:nvPr/>
          </p:nvSpPr>
          <p:spPr>
            <a:xfrm>
              <a:off x="1134873" y="6225460"/>
              <a:ext cx="929116" cy="528686"/>
            </a:xfrm>
            <a:prstGeom prst="rect">
              <a:avLst/>
            </a:prstGeom>
            <a:noFill/>
          </p:spPr>
          <p:txBody>
            <a:bodyPr wrap="none" rtlCol="0">
              <a:spAutoFit/>
            </a:bodyPr>
            <a:lstStyle/>
            <a:p>
              <a:r>
                <a:rPr lang="en-US" dirty="0" smtClean="0"/>
                <a:t>(0,0)</a:t>
              </a:r>
              <a:endParaRPr lang="en-US" dirty="0"/>
            </a:p>
          </p:txBody>
        </p:sp>
        <p:sp>
          <p:nvSpPr>
            <p:cNvPr id="95" name="TextBox 94"/>
            <p:cNvSpPr txBox="1"/>
            <p:nvPr/>
          </p:nvSpPr>
          <p:spPr>
            <a:xfrm>
              <a:off x="2167695" y="6227443"/>
              <a:ext cx="929116" cy="528686"/>
            </a:xfrm>
            <a:prstGeom prst="rect">
              <a:avLst/>
            </a:prstGeom>
            <a:noFill/>
          </p:spPr>
          <p:txBody>
            <a:bodyPr wrap="none" rtlCol="0">
              <a:spAutoFit/>
            </a:bodyPr>
            <a:lstStyle/>
            <a:p>
              <a:r>
                <a:rPr lang="en-US" dirty="0" smtClean="0"/>
                <a:t>(1,0)</a:t>
              </a:r>
              <a:endParaRPr lang="en-US" dirty="0"/>
            </a:p>
          </p:txBody>
        </p:sp>
        <p:sp>
          <p:nvSpPr>
            <p:cNvPr id="96" name="TextBox 95"/>
            <p:cNvSpPr txBox="1"/>
            <p:nvPr/>
          </p:nvSpPr>
          <p:spPr>
            <a:xfrm>
              <a:off x="3199613" y="6227441"/>
              <a:ext cx="929116" cy="528686"/>
            </a:xfrm>
            <a:prstGeom prst="rect">
              <a:avLst/>
            </a:prstGeom>
            <a:noFill/>
          </p:spPr>
          <p:txBody>
            <a:bodyPr wrap="none" rtlCol="0">
              <a:spAutoFit/>
            </a:bodyPr>
            <a:lstStyle/>
            <a:p>
              <a:r>
                <a:rPr lang="en-US" dirty="0" smtClean="0"/>
                <a:t>(2,0)</a:t>
              </a:r>
              <a:endParaRPr lang="en-US" dirty="0"/>
            </a:p>
          </p:txBody>
        </p:sp>
        <p:sp>
          <p:nvSpPr>
            <p:cNvPr id="97" name="TextBox 96"/>
            <p:cNvSpPr txBox="1"/>
            <p:nvPr/>
          </p:nvSpPr>
          <p:spPr>
            <a:xfrm>
              <a:off x="4099159" y="6224002"/>
              <a:ext cx="929116" cy="528686"/>
            </a:xfrm>
            <a:prstGeom prst="rect">
              <a:avLst/>
            </a:prstGeom>
            <a:noFill/>
          </p:spPr>
          <p:txBody>
            <a:bodyPr wrap="none" rtlCol="0">
              <a:spAutoFit/>
            </a:bodyPr>
            <a:lstStyle/>
            <a:p>
              <a:r>
                <a:rPr lang="en-US" dirty="0" smtClean="0"/>
                <a:t>(3,0)</a:t>
              </a:r>
              <a:endParaRPr lang="en-US" dirty="0"/>
            </a:p>
          </p:txBody>
        </p:sp>
        <p:sp>
          <p:nvSpPr>
            <p:cNvPr id="98" name="TextBox 97"/>
            <p:cNvSpPr txBox="1"/>
            <p:nvPr/>
          </p:nvSpPr>
          <p:spPr>
            <a:xfrm>
              <a:off x="5110730" y="6214123"/>
              <a:ext cx="929116" cy="528685"/>
            </a:xfrm>
            <a:prstGeom prst="rect">
              <a:avLst/>
            </a:prstGeom>
            <a:noFill/>
          </p:spPr>
          <p:txBody>
            <a:bodyPr wrap="none" rtlCol="0">
              <a:spAutoFit/>
            </a:bodyPr>
            <a:lstStyle/>
            <a:p>
              <a:r>
                <a:rPr lang="en-US" dirty="0" smtClean="0"/>
                <a:t>(4,0)</a:t>
              </a:r>
              <a:endParaRPr lang="en-US" dirty="0"/>
            </a:p>
          </p:txBody>
        </p:sp>
        <p:sp>
          <p:nvSpPr>
            <p:cNvPr id="99" name="TextBox 98"/>
            <p:cNvSpPr txBox="1"/>
            <p:nvPr/>
          </p:nvSpPr>
          <p:spPr>
            <a:xfrm>
              <a:off x="5778879" y="4512644"/>
              <a:ext cx="929116" cy="528686"/>
            </a:xfrm>
            <a:prstGeom prst="rect">
              <a:avLst/>
            </a:prstGeom>
            <a:noFill/>
          </p:spPr>
          <p:txBody>
            <a:bodyPr wrap="none" rtlCol="0">
              <a:spAutoFit/>
            </a:bodyPr>
            <a:lstStyle/>
            <a:p>
              <a:r>
                <a:rPr lang="en-US" dirty="0" smtClean="0"/>
                <a:t>(4,1)</a:t>
              </a:r>
              <a:endParaRPr lang="en-US" dirty="0"/>
            </a:p>
          </p:txBody>
        </p:sp>
        <p:sp>
          <p:nvSpPr>
            <p:cNvPr id="101" name="TextBox 100"/>
            <p:cNvSpPr txBox="1"/>
            <p:nvPr/>
          </p:nvSpPr>
          <p:spPr>
            <a:xfrm>
              <a:off x="5741801" y="3428262"/>
              <a:ext cx="929116" cy="528686"/>
            </a:xfrm>
            <a:prstGeom prst="rect">
              <a:avLst/>
            </a:prstGeom>
            <a:noFill/>
          </p:spPr>
          <p:txBody>
            <a:bodyPr wrap="none" rtlCol="0">
              <a:spAutoFit/>
            </a:bodyPr>
            <a:lstStyle/>
            <a:p>
              <a:r>
                <a:rPr lang="en-US" dirty="0" smtClean="0"/>
                <a:t>(4,2)</a:t>
              </a:r>
              <a:endParaRPr lang="en-US" dirty="0"/>
            </a:p>
          </p:txBody>
        </p:sp>
        <p:sp>
          <p:nvSpPr>
            <p:cNvPr id="102" name="TextBox 101"/>
            <p:cNvSpPr txBox="1"/>
            <p:nvPr/>
          </p:nvSpPr>
          <p:spPr>
            <a:xfrm>
              <a:off x="5705498" y="2323053"/>
              <a:ext cx="929116" cy="528686"/>
            </a:xfrm>
            <a:prstGeom prst="rect">
              <a:avLst/>
            </a:prstGeom>
            <a:noFill/>
          </p:spPr>
          <p:txBody>
            <a:bodyPr wrap="none" rtlCol="0">
              <a:spAutoFit/>
            </a:bodyPr>
            <a:lstStyle/>
            <a:p>
              <a:r>
                <a:rPr lang="en-US" dirty="0" smtClean="0"/>
                <a:t>(4,3)</a:t>
              </a:r>
              <a:endParaRPr lang="en-US" dirty="0"/>
            </a:p>
          </p:txBody>
        </p:sp>
        <p:sp>
          <p:nvSpPr>
            <p:cNvPr id="103" name="TextBox 102"/>
            <p:cNvSpPr txBox="1"/>
            <p:nvPr/>
          </p:nvSpPr>
          <p:spPr>
            <a:xfrm>
              <a:off x="414455" y="4433537"/>
              <a:ext cx="929116" cy="528686"/>
            </a:xfrm>
            <a:prstGeom prst="rect">
              <a:avLst/>
            </a:prstGeom>
            <a:noFill/>
          </p:spPr>
          <p:txBody>
            <a:bodyPr wrap="none" rtlCol="0">
              <a:spAutoFit/>
            </a:bodyPr>
            <a:lstStyle/>
            <a:p>
              <a:r>
                <a:rPr lang="en-US" dirty="0" smtClean="0"/>
                <a:t>(0,1)</a:t>
              </a:r>
              <a:endParaRPr lang="en-US" dirty="0"/>
            </a:p>
          </p:txBody>
        </p:sp>
        <p:sp>
          <p:nvSpPr>
            <p:cNvPr id="104" name="TextBox 103"/>
            <p:cNvSpPr txBox="1"/>
            <p:nvPr/>
          </p:nvSpPr>
          <p:spPr>
            <a:xfrm>
              <a:off x="424108" y="3427720"/>
              <a:ext cx="929116" cy="528686"/>
            </a:xfrm>
            <a:prstGeom prst="rect">
              <a:avLst/>
            </a:prstGeom>
            <a:noFill/>
          </p:spPr>
          <p:txBody>
            <a:bodyPr wrap="none" rtlCol="0">
              <a:spAutoFit/>
            </a:bodyPr>
            <a:lstStyle/>
            <a:p>
              <a:r>
                <a:rPr lang="en-US" dirty="0" smtClean="0"/>
                <a:t>(0,2)</a:t>
              </a:r>
              <a:endParaRPr lang="en-US" dirty="0"/>
            </a:p>
          </p:txBody>
        </p:sp>
        <p:sp>
          <p:nvSpPr>
            <p:cNvPr id="105" name="TextBox 104"/>
            <p:cNvSpPr txBox="1"/>
            <p:nvPr/>
          </p:nvSpPr>
          <p:spPr>
            <a:xfrm>
              <a:off x="408122" y="2336827"/>
              <a:ext cx="929116" cy="528686"/>
            </a:xfrm>
            <a:prstGeom prst="rect">
              <a:avLst/>
            </a:prstGeom>
            <a:noFill/>
          </p:spPr>
          <p:txBody>
            <a:bodyPr wrap="none" rtlCol="0">
              <a:spAutoFit/>
            </a:bodyPr>
            <a:lstStyle/>
            <a:p>
              <a:r>
                <a:rPr lang="en-US" dirty="0" smtClean="0"/>
                <a:t>(0,3)</a:t>
              </a:r>
              <a:endParaRPr lang="en-US" dirty="0"/>
            </a:p>
          </p:txBody>
        </p:sp>
      </p:grpSp>
      <p:sp>
        <p:nvSpPr>
          <p:cNvPr id="106" name="TextBox 105"/>
          <p:cNvSpPr txBox="1"/>
          <p:nvPr/>
        </p:nvSpPr>
        <p:spPr>
          <a:xfrm>
            <a:off x="6768566" y="140025"/>
            <a:ext cx="5253901" cy="6740307"/>
          </a:xfrm>
          <a:prstGeom prst="rect">
            <a:avLst/>
          </a:prstGeom>
          <a:noFill/>
          <a:ln>
            <a:solidFill>
              <a:schemeClr val="accent1"/>
            </a:solidFill>
          </a:ln>
        </p:spPr>
        <p:txBody>
          <a:bodyPr wrap="square" rtlCol="0">
            <a:spAutoFit/>
          </a:bodyPr>
          <a:lstStyle/>
          <a:p>
            <a:r>
              <a:rPr lang="en-US" dirty="0" smtClean="0"/>
              <a:t>void  </a:t>
            </a:r>
            <a:r>
              <a:rPr lang="en-US" dirty="0" err="1" smtClean="0"/>
              <a:t>createSnake</a:t>
            </a:r>
            <a:r>
              <a:rPr lang="en-US" dirty="0" smtClean="0"/>
              <a:t>( ) {</a:t>
            </a:r>
          </a:p>
          <a:p>
            <a:r>
              <a:rPr lang="en-US" dirty="0" smtClean="0"/>
              <a:t>    if (</a:t>
            </a:r>
            <a:r>
              <a:rPr lang="en-US" dirty="0" err="1" smtClean="0"/>
              <a:t>snaka_x</a:t>
            </a:r>
            <a:r>
              <a:rPr lang="en-US" dirty="0" smtClean="0"/>
              <a:t>==0 &amp;&amp; </a:t>
            </a:r>
            <a:r>
              <a:rPr lang="en-US" dirty="0" err="1" smtClean="0"/>
              <a:t>snake_y</a:t>
            </a:r>
            <a:r>
              <a:rPr lang="en-US" dirty="0" smtClean="0"/>
              <a:t>==0)  reset( );</a:t>
            </a:r>
          </a:p>
          <a:p>
            <a:r>
              <a:rPr lang="en-US" dirty="0"/>
              <a:t> </a:t>
            </a:r>
            <a:r>
              <a:rPr lang="en-US" dirty="0" smtClean="0"/>
              <a:t>   </a:t>
            </a:r>
          </a:p>
          <a:p>
            <a:r>
              <a:rPr lang="en-US" dirty="0"/>
              <a:t> </a:t>
            </a:r>
            <a:r>
              <a:rPr lang="en-US" dirty="0" smtClean="0"/>
              <a:t>   x = </a:t>
            </a:r>
            <a:r>
              <a:rPr lang="en-US" dirty="0" err="1" smtClean="0"/>
              <a:t>snake_x</a:t>
            </a:r>
            <a:r>
              <a:rPr lang="en-US" dirty="0"/>
              <a:t> </a:t>
            </a:r>
            <a:r>
              <a:rPr lang="en-US" dirty="0" smtClean="0"/>
              <a:t>* </a:t>
            </a:r>
            <a:r>
              <a:rPr lang="en-US" dirty="0" err="1" smtClean="0"/>
              <a:t>edge_length</a:t>
            </a:r>
            <a:r>
              <a:rPr lang="en-US" dirty="0" smtClean="0"/>
              <a:t>;</a:t>
            </a:r>
          </a:p>
          <a:p>
            <a:r>
              <a:rPr lang="en-US" dirty="0"/>
              <a:t> </a:t>
            </a:r>
            <a:r>
              <a:rPr lang="en-US" dirty="0" smtClean="0"/>
              <a:t>   y = </a:t>
            </a:r>
            <a:r>
              <a:rPr lang="en-US" dirty="0" err="1" smtClean="0"/>
              <a:t>snake_y</a:t>
            </a:r>
            <a:r>
              <a:rPr lang="en-US" dirty="0" smtClean="0"/>
              <a:t> * </a:t>
            </a:r>
            <a:r>
              <a:rPr lang="en-US" dirty="0" err="1" smtClean="0"/>
              <a:t>edge_length</a:t>
            </a:r>
            <a:r>
              <a:rPr lang="en-US" dirty="0" smtClean="0"/>
              <a:t>;</a:t>
            </a:r>
          </a:p>
          <a:p>
            <a:r>
              <a:rPr lang="en-US" dirty="0" smtClean="0"/>
              <a:t>    </a:t>
            </a:r>
            <a:r>
              <a:rPr lang="en-US" dirty="0" err="1" smtClean="0"/>
              <a:t>node_id</a:t>
            </a:r>
            <a:r>
              <a:rPr lang="en-US" dirty="0" smtClean="0"/>
              <a:t> =    </a:t>
            </a:r>
            <a:r>
              <a:rPr lang="en-US" dirty="0" err="1" smtClean="0"/>
              <a:t>addNode</a:t>
            </a:r>
            <a:r>
              <a:rPr lang="en-US" dirty="0" smtClean="0"/>
              <a:t> …</a:t>
            </a:r>
          </a:p>
          <a:p>
            <a:r>
              <a:rPr lang="en-US" dirty="0"/>
              <a:t> </a:t>
            </a:r>
            <a:r>
              <a:rPr lang="en-US" dirty="0" smtClean="0"/>
              <a:t>   if (</a:t>
            </a:r>
            <a:r>
              <a:rPr lang="en-US" dirty="0" err="1" smtClean="0"/>
              <a:t>snake_previous_nodeID</a:t>
            </a:r>
            <a:r>
              <a:rPr lang="en-US" dirty="0"/>
              <a:t> </a:t>
            </a:r>
            <a:r>
              <a:rPr lang="en-US" dirty="0" smtClean="0"/>
              <a:t>&gt;=0) {</a:t>
            </a:r>
          </a:p>
          <a:p>
            <a:r>
              <a:rPr lang="en-US" dirty="0" smtClean="0"/>
              <a:t>           </a:t>
            </a:r>
            <a:r>
              <a:rPr lang="en-US" dirty="0" err="1" smtClean="0"/>
              <a:t>addEdge</a:t>
            </a:r>
            <a:r>
              <a:rPr lang="en-US" dirty="0" smtClean="0"/>
              <a:t>(</a:t>
            </a:r>
            <a:r>
              <a:rPr lang="en-US" dirty="0" err="1" smtClean="0"/>
              <a:t>snake_previous_nodeID</a:t>
            </a:r>
            <a:r>
              <a:rPr lang="en-US" dirty="0" smtClean="0"/>
              <a:t>, </a:t>
            </a:r>
            <a:r>
              <a:rPr lang="en-US" dirty="0" err="1" smtClean="0"/>
              <a:t>node_id</a:t>
            </a:r>
            <a:r>
              <a:rPr lang="en-US" dirty="0" smtClean="0"/>
              <a:t>);</a:t>
            </a:r>
          </a:p>
          <a:p>
            <a:r>
              <a:rPr lang="en-US" dirty="0"/>
              <a:t> </a:t>
            </a:r>
            <a:r>
              <a:rPr lang="en-US" dirty="0" smtClean="0"/>
              <a:t>   }</a:t>
            </a:r>
          </a:p>
          <a:p>
            <a:r>
              <a:rPr lang="en-US" dirty="0" smtClean="0"/>
              <a:t>    </a:t>
            </a:r>
            <a:r>
              <a:rPr lang="en-US" dirty="0" err="1" smtClean="0"/>
              <a:t>snake_previous_nodeID</a:t>
            </a:r>
            <a:r>
              <a:rPr lang="en-US" dirty="0" smtClean="0"/>
              <a:t> = </a:t>
            </a:r>
            <a:r>
              <a:rPr lang="en-US" dirty="0" err="1" smtClean="0"/>
              <a:t>node_id</a:t>
            </a:r>
            <a:r>
              <a:rPr lang="en-US" dirty="0" smtClean="0"/>
              <a:t>;</a:t>
            </a:r>
          </a:p>
          <a:p>
            <a:r>
              <a:rPr lang="en-US" dirty="0"/>
              <a:t> </a:t>
            </a:r>
            <a:r>
              <a:rPr lang="en-US" dirty="0" smtClean="0"/>
              <a:t>   switch( </a:t>
            </a:r>
            <a:r>
              <a:rPr lang="en-US" dirty="0" err="1" smtClean="0"/>
              <a:t>snake_y</a:t>
            </a:r>
            <a:r>
              <a:rPr lang="en-US" dirty="0" smtClean="0"/>
              <a:t> ) {</a:t>
            </a:r>
          </a:p>
          <a:p>
            <a:r>
              <a:rPr lang="en-US" dirty="0"/>
              <a:t> </a:t>
            </a:r>
            <a:r>
              <a:rPr lang="en-US" dirty="0" smtClean="0"/>
              <a:t>        case 0:  </a:t>
            </a:r>
            <a:r>
              <a:rPr lang="en-US" dirty="0" err="1" smtClean="0"/>
              <a:t>snake_x</a:t>
            </a:r>
            <a:r>
              <a:rPr lang="en-US" dirty="0" smtClean="0"/>
              <a:t>++;       // first row</a:t>
            </a:r>
          </a:p>
          <a:p>
            <a:r>
              <a:rPr lang="en-US" dirty="0"/>
              <a:t> </a:t>
            </a:r>
            <a:r>
              <a:rPr lang="en-US" dirty="0" smtClean="0"/>
              <a:t>                      if (</a:t>
            </a:r>
            <a:r>
              <a:rPr lang="en-US" dirty="0" err="1" smtClean="0"/>
              <a:t>snake_x</a:t>
            </a:r>
            <a:r>
              <a:rPr lang="en-US" dirty="0" smtClean="0"/>
              <a:t>&gt;4) {</a:t>
            </a:r>
          </a:p>
          <a:p>
            <a:r>
              <a:rPr lang="en-US" dirty="0"/>
              <a:t> </a:t>
            </a:r>
            <a:r>
              <a:rPr lang="en-US" dirty="0" smtClean="0"/>
              <a:t>                             </a:t>
            </a:r>
            <a:r>
              <a:rPr lang="en-US" dirty="0" err="1" smtClean="0"/>
              <a:t>snake_x</a:t>
            </a:r>
            <a:r>
              <a:rPr lang="en-US" dirty="0" smtClean="0"/>
              <a:t> = 4; </a:t>
            </a:r>
            <a:r>
              <a:rPr lang="en-US" dirty="0" err="1" smtClean="0"/>
              <a:t>snake_y</a:t>
            </a:r>
            <a:r>
              <a:rPr lang="en-US" dirty="0" smtClean="0"/>
              <a:t>++;</a:t>
            </a:r>
          </a:p>
          <a:p>
            <a:r>
              <a:rPr lang="en-US" dirty="0"/>
              <a:t> </a:t>
            </a:r>
            <a:r>
              <a:rPr lang="en-US" dirty="0" smtClean="0"/>
              <a:t>                       }</a:t>
            </a:r>
          </a:p>
          <a:p>
            <a:r>
              <a:rPr lang="en-US" dirty="0"/>
              <a:t> </a:t>
            </a:r>
            <a:r>
              <a:rPr lang="en-US" dirty="0" smtClean="0"/>
              <a:t>        break;</a:t>
            </a:r>
          </a:p>
          <a:p>
            <a:r>
              <a:rPr lang="en-US" dirty="0"/>
              <a:t> </a:t>
            </a:r>
            <a:r>
              <a:rPr lang="en-US" dirty="0" smtClean="0"/>
              <a:t>        case 1: </a:t>
            </a:r>
            <a:r>
              <a:rPr lang="en-US" dirty="0" err="1" smtClean="0"/>
              <a:t>snake_x</a:t>
            </a:r>
            <a:r>
              <a:rPr lang="en-US" dirty="0" smtClean="0"/>
              <a:t>--;       </a:t>
            </a:r>
            <a:r>
              <a:rPr lang="en-US" dirty="0"/>
              <a:t>// </a:t>
            </a:r>
            <a:r>
              <a:rPr lang="en-US" dirty="0" smtClean="0"/>
              <a:t>second row</a:t>
            </a:r>
          </a:p>
          <a:p>
            <a:r>
              <a:rPr lang="en-US" dirty="0"/>
              <a:t> </a:t>
            </a:r>
            <a:r>
              <a:rPr lang="en-US" dirty="0" smtClean="0"/>
              <a:t>                      if (</a:t>
            </a:r>
            <a:r>
              <a:rPr lang="en-US" dirty="0" err="1" smtClean="0"/>
              <a:t>snake_x</a:t>
            </a:r>
            <a:r>
              <a:rPr lang="en-US" dirty="0" smtClean="0"/>
              <a:t>&lt;0) {</a:t>
            </a:r>
          </a:p>
          <a:p>
            <a:r>
              <a:rPr lang="en-US" dirty="0"/>
              <a:t> </a:t>
            </a:r>
            <a:r>
              <a:rPr lang="en-US" dirty="0" smtClean="0"/>
              <a:t>                             </a:t>
            </a:r>
            <a:r>
              <a:rPr lang="en-US" dirty="0" err="1" smtClean="0"/>
              <a:t>snake_x</a:t>
            </a:r>
            <a:r>
              <a:rPr lang="en-US" dirty="0" smtClean="0"/>
              <a:t> </a:t>
            </a:r>
            <a:r>
              <a:rPr lang="en-US" dirty="0"/>
              <a:t>= </a:t>
            </a:r>
            <a:r>
              <a:rPr lang="en-US" dirty="0" smtClean="0"/>
              <a:t>0; </a:t>
            </a:r>
            <a:r>
              <a:rPr lang="en-US" dirty="0" err="1"/>
              <a:t>snake_y</a:t>
            </a:r>
            <a:r>
              <a:rPr lang="en-US" dirty="0"/>
              <a:t>++;</a:t>
            </a:r>
            <a:endParaRPr lang="en-US" dirty="0" smtClean="0"/>
          </a:p>
          <a:p>
            <a:r>
              <a:rPr lang="en-US" dirty="0"/>
              <a:t> </a:t>
            </a:r>
            <a:r>
              <a:rPr lang="en-US" dirty="0" smtClean="0"/>
              <a:t>                      }</a:t>
            </a:r>
          </a:p>
          <a:p>
            <a:r>
              <a:rPr lang="en-US" dirty="0"/>
              <a:t> </a:t>
            </a:r>
            <a:r>
              <a:rPr lang="en-US" dirty="0" smtClean="0"/>
              <a:t>        break;</a:t>
            </a:r>
          </a:p>
          <a:p>
            <a:r>
              <a:rPr lang="en-US" dirty="0"/>
              <a:t> </a:t>
            </a:r>
            <a:r>
              <a:rPr lang="en-US" dirty="0" smtClean="0"/>
              <a:t>        …</a:t>
            </a:r>
          </a:p>
          <a:p>
            <a:r>
              <a:rPr lang="en-US" dirty="0"/>
              <a:t> </a:t>
            </a:r>
            <a:r>
              <a:rPr lang="en-US" dirty="0" smtClean="0"/>
              <a:t>   }</a:t>
            </a:r>
          </a:p>
          <a:p>
            <a:r>
              <a:rPr lang="en-US" dirty="0" smtClean="0"/>
              <a:t>}</a:t>
            </a:r>
            <a:endParaRPr lang="en-US" dirty="0"/>
          </a:p>
        </p:txBody>
      </p:sp>
      <p:cxnSp>
        <p:nvCxnSpPr>
          <p:cNvPr id="5" name="Straight Arrow Connector 4"/>
          <p:cNvCxnSpPr/>
          <p:nvPr/>
        </p:nvCxnSpPr>
        <p:spPr>
          <a:xfrm flipV="1">
            <a:off x="985501" y="5792007"/>
            <a:ext cx="1422608" cy="1346"/>
          </a:xfrm>
          <a:prstGeom prst="straightConnector1">
            <a:avLst/>
          </a:prstGeom>
          <a:ln w="7620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1052401" y="4043883"/>
            <a:ext cx="1422608" cy="1346"/>
          </a:xfrm>
          <a:prstGeom prst="straightConnector1">
            <a:avLst/>
          </a:prstGeom>
          <a:ln w="7620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flipV="1">
            <a:off x="2693574" y="3109537"/>
            <a:ext cx="1414270" cy="1219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flipV="1">
            <a:off x="2715290" y="4870329"/>
            <a:ext cx="1414270" cy="1219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97899" y="5535058"/>
            <a:ext cx="1494640" cy="461665"/>
          </a:xfrm>
          <a:prstGeom prst="rect">
            <a:avLst/>
          </a:prstGeom>
          <a:noFill/>
        </p:spPr>
        <p:txBody>
          <a:bodyPr wrap="none" rtlCol="0">
            <a:spAutoFit/>
          </a:bodyPr>
          <a:lstStyle/>
          <a:p>
            <a:r>
              <a:rPr lang="en-US" sz="2400" dirty="0" err="1" smtClean="0"/>
              <a:t>snake_x</a:t>
            </a:r>
            <a:r>
              <a:rPr lang="en-US" sz="2400" dirty="0" smtClean="0"/>
              <a:t>++</a:t>
            </a:r>
            <a:endParaRPr lang="en-US" sz="2400" dirty="0"/>
          </a:p>
        </p:txBody>
      </p:sp>
      <p:sp>
        <p:nvSpPr>
          <p:cNvPr id="108" name="TextBox 107"/>
          <p:cNvSpPr txBox="1"/>
          <p:nvPr/>
        </p:nvSpPr>
        <p:spPr>
          <a:xfrm>
            <a:off x="2469651" y="3748535"/>
            <a:ext cx="1494640" cy="461665"/>
          </a:xfrm>
          <a:prstGeom prst="rect">
            <a:avLst/>
          </a:prstGeom>
          <a:noFill/>
        </p:spPr>
        <p:txBody>
          <a:bodyPr wrap="none" rtlCol="0">
            <a:spAutoFit/>
          </a:bodyPr>
          <a:lstStyle/>
          <a:p>
            <a:r>
              <a:rPr lang="en-US" sz="2400" dirty="0" err="1" smtClean="0"/>
              <a:t>snake_x</a:t>
            </a:r>
            <a:r>
              <a:rPr lang="en-US" sz="2400" dirty="0" smtClean="0"/>
              <a:t>++</a:t>
            </a:r>
            <a:endParaRPr lang="en-US" sz="2400" dirty="0"/>
          </a:p>
        </p:txBody>
      </p:sp>
      <p:sp>
        <p:nvSpPr>
          <p:cNvPr id="109" name="TextBox 108"/>
          <p:cNvSpPr txBox="1"/>
          <p:nvPr/>
        </p:nvSpPr>
        <p:spPr>
          <a:xfrm>
            <a:off x="1320981" y="4613760"/>
            <a:ext cx="1373774" cy="461665"/>
          </a:xfrm>
          <a:prstGeom prst="rect">
            <a:avLst/>
          </a:prstGeom>
          <a:noFill/>
        </p:spPr>
        <p:txBody>
          <a:bodyPr wrap="none" rtlCol="0">
            <a:spAutoFit/>
          </a:bodyPr>
          <a:lstStyle/>
          <a:p>
            <a:r>
              <a:rPr lang="en-US" sz="2400" dirty="0" err="1" smtClean="0">
                <a:solidFill>
                  <a:schemeClr val="accent2">
                    <a:lumMod val="50000"/>
                  </a:schemeClr>
                </a:solidFill>
              </a:rPr>
              <a:t>snake_x</a:t>
            </a:r>
            <a:r>
              <a:rPr lang="en-US" sz="2400" dirty="0" smtClean="0">
                <a:solidFill>
                  <a:schemeClr val="accent2">
                    <a:lumMod val="50000"/>
                  </a:schemeClr>
                </a:solidFill>
              </a:rPr>
              <a:t>--</a:t>
            </a:r>
            <a:endParaRPr lang="en-US" sz="2400" dirty="0">
              <a:solidFill>
                <a:schemeClr val="accent2">
                  <a:lumMod val="50000"/>
                </a:schemeClr>
              </a:solidFill>
            </a:endParaRPr>
          </a:p>
        </p:txBody>
      </p:sp>
      <p:sp>
        <p:nvSpPr>
          <p:cNvPr id="110" name="TextBox 109"/>
          <p:cNvSpPr txBox="1"/>
          <p:nvPr/>
        </p:nvSpPr>
        <p:spPr>
          <a:xfrm>
            <a:off x="1204028" y="2827501"/>
            <a:ext cx="1373774" cy="461665"/>
          </a:xfrm>
          <a:prstGeom prst="rect">
            <a:avLst/>
          </a:prstGeom>
          <a:noFill/>
        </p:spPr>
        <p:txBody>
          <a:bodyPr wrap="none" rtlCol="0">
            <a:spAutoFit/>
          </a:bodyPr>
          <a:lstStyle/>
          <a:p>
            <a:r>
              <a:rPr lang="en-US" sz="2400" dirty="0" err="1" smtClean="0">
                <a:solidFill>
                  <a:schemeClr val="accent2">
                    <a:lumMod val="50000"/>
                  </a:schemeClr>
                </a:solidFill>
              </a:rPr>
              <a:t>snake_x</a:t>
            </a:r>
            <a:r>
              <a:rPr lang="en-US" sz="2400" dirty="0" smtClean="0">
                <a:solidFill>
                  <a:schemeClr val="accent2">
                    <a:lumMod val="50000"/>
                  </a:schemeClr>
                </a:solidFill>
              </a:rPr>
              <a:t>--</a:t>
            </a:r>
            <a:endParaRPr lang="en-US" sz="2400" dirty="0">
              <a:solidFill>
                <a:schemeClr val="accent2">
                  <a:lumMod val="50000"/>
                </a:schemeClr>
              </a:solidFill>
            </a:endParaRPr>
          </a:p>
        </p:txBody>
      </p:sp>
    </p:spTree>
    <p:extLst>
      <p:ext uri="{BB962C8B-B14F-4D97-AF65-F5344CB8AC3E}">
        <p14:creationId xmlns:p14="http://schemas.microsoft.com/office/powerpoint/2010/main" val="1081387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0829" y="1359118"/>
            <a:ext cx="10272485" cy="3970318"/>
          </a:xfrm>
          <a:prstGeom prst="rect">
            <a:avLst/>
          </a:prstGeom>
          <a:noFill/>
        </p:spPr>
        <p:txBody>
          <a:bodyPr wrap="square" rtlCol="0">
            <a:spAutoFit/>
          </a:bodyPr>
          <a:lstStyle/>
          <a:p>
            <a:r>
              <a:rPr lang="en-US" sz="2800" dirty="0" smtClean="0"/>
              <a:t>[20%] Task One: Show the graph at once. Press key ‘6’.</a:t>
            </a:r>
          </a:p>
          <a:p>
            <a:endParaRPr lang="en-US" sz="2800" dirty="0" smtClean="0"/>
          </a:p>
          <a:p>
            <a:r>
              <a:rPr lang="en-US" sz="2800" dirty="0" smtClean="0"/>
              <a:t>[15%] Task Two: Show the graph at once</a:t>
            </a:r>
            <a:r>
              <a:rPr lang="en-US" sz="2800" dirty="0"/>
              <a:t>. Press key </a:t>
            </a:r>
            <a:r>
              <a:rPr lang="en-US" sz="2800" dirty="0" smtClean="0"/>
              <a:t>‘7’.</a:t>
            </a:r>
          </a:p>
          <a:p>
            <a:endParaRPr lang="en-US" sz="2800" dirty="0" smtClean="0"/>
          </a:p>
          <a:p>
            <a:r>
              <a:rPr lang="en-US" sz="2800" dirty="0" smtClean="0"/>
              <a:t>[5%] Task Three: Incrementally create the graph column by column by pressing key ‘8’. </a:t>
            </a:r>
          </a:p>
          <a:p>
            <a:endParaRPr lang="en-US" sz="2800" dirty="0" smtClean="0"/>
          </a:p>
          <a:p>
            <a:r>
              <a:rPr lang="en-US" sz="2800" dirty="0" smtClean="0"/>
              <a:t>[5%] Task Four: Incrementally create the graph node by node and edge (if any) </a:t>
            </a:r>
            <a:r>
              <a:rPr lang="en-US" sz="2800" dirty="0"/>
              <a:t>by pressing key </a:t>
            </a:r>
            <a:r>
              <a:rPr lang="en-US" sz="2800" dirty="0" smtClean="0"/>
              <a:t>‘9’.</a:t>
            </a:r>
          </a:p>
        </p:txBody>
      </p:sp>
      <p:sp>
        <p:nvSpPr>
          <p:cNvPr id="52" name="標題 1"/>
          <p:cNvSpPr>
            <a:spLocks noGrp="1"/>
          </p:cNvSpPr>
          <p:nvPr>
            <p:ph type="title"/>
          </p:nvPr>
        </p:nvSpPr>
        <p:spPr>
          <a:xfrm>
            <a:off x="217714" y="-41808"/>
            <a:ext cx="10515600" cy="1325563"/>
          </a:xfrm>
        </p:spPr>
        <p:txBody>
          <a:bodyPr/>
          <a:lstStyle/>
          <a:p>
            <a:r>
              <a:rPr lang="en-US" altLang="zh-TW" dirty="0" smtClean="0"/>
              <a:t>Question 1: Marking Scheme</a:t>
            </a:r>
            <a:endParaRPr lang="zh-TW" altLang="en-US" dirty="0"/>
          </a:p>
        </p:txBody>
      </p:sp>
    </p:spTree>
    <p:extLst>
      <p:ext uri="{BB962C8B-B14F-4D97-AF65-F5344CB8AC3E}">
        <p14:creationId xmlns:p14="http://schemas.microsoft.com/office/powerpoint/2010/main" val="34991867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 2048. Key F2</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sz="3200" dirty="0" smtClean="0"/>
              <a:t>This page is empty.</a:t>
            </a:r>
            <a:endParaRPr lang="en-US" sz="3200" dirty="0"/>
          </a:p>
        </p:txBody>
      </p:sp>
    </p:spTree>
    <p:extLst>
      <p:ext uri="{BB962C8B-B14F-4D97-AF65-F5344CB8AC3E}">
        <p14:creationId xmlns:p14="http://schemas.microsoft.com/office/powerpoint/2010/main" val="911944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86" y="-12239"/>
            <a:ext cx="10515600" cy="1325563"/>
          </a:xfrm>
        </p:spPr>
        <p:txBody>
          <a:bodyPr/>
          <a:lstStyle/>
          <a:p>
            <a:r>
              <a:rPr lang="en-US" dirty="0" smtClean="0"/>
              <a:t>Question 2. 2048 </a:t>
            </a:r>
            <a:endParaRPr lang="en-US" dirty="0"/>
          </a:p>
        </p:txBody>
      </p:sp>
      <p:sp>
        <p:nvSpPr>
          <p:cNvPr id="3" name="Content Placeholder 2"/>
          <p:cNvSpPr>
            <a:spLocks noGrp="1"/>
          </p:cNvSpPr>
          <p:nvPr>
            <p:ph idx="1"/>
          </p:nvPr>
        </p:nvSpPr>
        <p:spPr>
          <a:xfrm>
            <a:off x="315686" y="1204686"/>
            <a:ext cx="6955971" cy="5355771"/>
          </a:xfrm>
          <a:ln>
            <a:solidFill>
              <a:schemeClr val="bg1">
                <a:lumMod val="50000"/>
              </a:schemeClr>
            </a:solidFill>
          </a:ln>
        </p:spPr>
        <p:txBody>
          <a:bodyPr>
            <a:normAutofit fontScale="85000" lnSpcReduction="20000"/>
          </a:bodyPr>
          <a:lstStyle/>
          <a:p>
            <a:pPr marL="0" indent="0">
              <a:buNone/>
            </a:pPr>
            <a:r>
              <a:rPr lang="en-US" sz="3200" dirty="0"/>
              <a:t>The dimension of the board is </a:t>
            </a:r>
            <a:r>
              <a:rPr lang="en-US" sz="3200" dirty="0" smtClean="0"/>
              <a:t>8x8. So there are 8x8 blocks. A block may have a number: 2^1, 2^2, 2^3,  …, 2^11.</a:t>
            </a:r>
          </a:p>
          <a:p>
            <a:pPr marL="0" indent="0">
              <a:buNone/>
            </a:pPr>
            <a:r>
              <a:rPr lang="en-US" sz="3200" dirty="0" smtClean="0"/>
              <a:t>If the block does not have a number, the block is empty.</a:t>
            </a:r>
          </a:p>
          <a:p>
            <a:pPr>
              <a:buFont typeface="Wingdings" panose="05000000000000000000" pitchFamily="2" charset="2"/>
              <a:buChar char="§"/>
            </a:pPr>
            <a:r>
              <a:rPr lang="en-US" sz="3200" dirty="0" smtClean="0"/>
              <a:t>Use the arrow keys and other keys to manipulate the board.</a:t>
            </a:r>
          </a:p>
          <a:p>
            <a:pPr>
              <a:buFont typeface="Wingdings" panose="05000000000000000000" pitchFamily="2" charset="2"/>
              <a:buChar char="§"/>
            </a:pPr>
            <a:r>
              <a:rPr lang="en-US" sz="3200" dirty="0" smtClean="0"/>
              <a:t>When an arrow key (up, down, left, or right) is pressed, a new number is generated at an empty block.</a:t>
            </a:r>
          </a:p>
          <a:p>
            <a:pPr>
              <a:buFont typeface="Wingdings" panose="05000000000000000000" pitchFamily="2" charset="2"/>
              <a:buChar char="§"/>
            </a:pPr>
            <a:r>
              <a:rPr lang="en-US" sz="3200" b="1" dirty="0" smtClean="0"/>
              <a:t>There are four possible directions to move the board: up, down, left, and right.</a:t>
            </a:r>
          </a:p>
          <a:p>
            <a:pPr>
              <a:buFont typeface="Wingdings" panose="05000000000000000000" pitchFamily="2" charset="2"/>
              <a:buChar char="§"/>
            </a:pPr>
            <a:r>
              <a:rPr lang="en-US" sz="3200" b="1" dirty="0" smtClean="0"/>
              <a:t>The numbers cannot </a:t>
            </a:r>
            <a:r>
              <a:rPr lang="en-US" sz="3200" b="1" dirty="0"/>
              <a:t>be merged. We can move the </a:t>
            </a:r>
            <a:r>
              <a:rPr lang="en-US" sz="3200" b="1" dirty="0" smtClean="0"/>
              <a:t>numbers </a:t>
            </a:r>
            <a:r>
              <a:rPr lang="en-US" sz="3200" b="1" dirty="0"/>
              <a:t>to one of the four possible directions at a time.</a:t>
            </a:r>
          </a:p>
          <a:p>
            <a:pPr marL="0" indent="0">
              <a:buNone/>
            </a:pPr>
            <a:endParaRPr lang="en-US" sz="3200" dirty="0"/>
          </a:p>
        </p:txBody>
      </p:sp>
      <p:pic>
        <p:nvPicPr>
          <p:cNvPr id="4" name="Picture 3"/>
          <p:cNvPicPr>
            <a:picLocks noChangeAspect="1"/>
          </p:cNvPicPr>
          <p:nvPr/>
        </p:nvPicPr>
        <p:blipFill rotWithShape="1">
          <a:blip r:embed="rId2"/>
          <a:srcRect l="8875" t="14889" r="6500" b="17111"/>
          <a:stretch/>
        </p:blipFill>
        <p:spPr>
          <a:xfrm>
            <a:off x="7923988" y="777793"/>
            <a:ext cx="4039411" cy="1825790"/>
          </a:xfrm>
          <a:prstGeom prst="rect">
            <a:avLst/>
          </a:prstGeom>
        </p:spPr>
      </p:pic>
      <p:sp>
        <p:nvSpPr>
          <p:cNvPr id="5" name="TextBox 4"/>
          <p:cNvSpPr txBox="1"/>
          <p:nvPr/>
        </p:nvSpPr>
        <p:spPr>
          <a:xfrm>
            <a:off x="7875220" y="420653"/>
            <a:ext cx="1757837" cy="369332"/>
          </a:xfrm>
          <a:prstGeom prst="rect">
            <a:avLst/>
          </a:prstGeom>
          <a:noFill/>
        </p:spPr>
        <p:txBody>
          <a:bodyPr wrap="square" rtlCol="0">
            <a:spAutoFit/>
          </a:bodyPr>
          <a:lstStyle/>
          <a:p>
            <a:r>
              <a:rPr lang="en-US" dirty="0" smtClean="0"/>
              <a:t>Previous board</a:t>
            </a:r>
            <a:endParaRPr lang="en-US" dirty="0"/>
          </a:p>
        </p:txBody>
      </p:sp>
      <p:sp>
        <p:nvSpPr>
          <p:cNvPr id="6" name="TextBox 5"/>
          <p:cNvSpPr txBox="1"/>
          <p:nvPr/>
        </p:nvSpPr>
        <p:spPr>
          <a:xfrm>
            <a:off x="10121548" y="411177"/>
            <a:ext cx="1655924" cy="369332"/>
          </a:xfrm>
          <a:prstGeom prst="rect">
            <a:avLst/>
          </a:prstGeom>
          <a:noFill/>
        </p:spPr>
        <p:txBody>
          <a:bodyPr wrap="square" rtlCol="0">
            <a:spAutoFit/>
          </a:bodyPr>
          <a:lstStyle/>
          <a:p>
            <a:r>
              <a:rPr lang="en-US" dirty="0" smtClean="0"/>
              <a:t>Current board</a:t>
            </a:r>
            <a:endParaRPr lang="en-US" dirty="0"/>
          </a:p>
        </p:txBody>
      </p:sp>
      <p:sp>
        <p:nvSpPr>
          <p:cNvPr id="7" name="TextBox 6"/>
          <p:cNvSpPr txBox="1"/>
          <p:nvPr/>
        </p:nvSpPr>
        <p:spPr>
          <a:xfrm>
            <a:off x="7752355" y="2603583"/>
            <a:ext cx="4382675" cy="369332"/>
          </a:xfrm>
          <a:prstGeom prst="rect">
            <a:avLst/>
          </a:prstGeom>
          <a:noFill/>
        </p:spPr>
        <p:txBody>
          <a:bodyPr wrap="none" rtlCol="0">
            <a:spAutoFit/>
          </a:bodyPr>
          <a:lstStyle/>
          <a:p>
            <a:r>
              <a:rPr lang="en-US" dirty="0" smtClean="0"/>
              <a:t>The gray squares are blocks. They are empty.</a:t>
            </a:r>
            <a:endParaRPr lang="en-US" dirty="0"/>
          </a:p>
        </p:txBody>
      </p:sp>
    </p:spTree>
    <p:extLst>
      <p:ext uri="{BB962C8B-B14F-4D97-AF65-F5344CB8AC3E}">
        <p14:creationId xmlns:p14="http://schemas.microsoft.com/office/powerpoint/2010/main" val="21927959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0515600" cy="1325563"/>
          </a:xfrm>
        </p:spPr>
        <p:txBody>
          <a:bodyPr/>
          <a:lstStyle/>
          <a:p>
            <a:r>
              <a:rPr lang="en-US" altLang="zh-TW" dirty="0" smtClean="0"/>
              <a:t>Question 2: Task One</a:t>
            </a:r>
            <a:endParaRPr lang="zh-TW" altLang="en-US" dirty="0"/>
          </a:p>
        </p:txBody>
      </p:sp>
      <p:sp>
        <p:nvSpPr>
          <p:cNvPr id="7" name="Rectangle 6"/>
          <p:cNvSpPr/>
          <p:nvPr/>
        </p:nvSpPr>
        <p:spPr>
          <a:xfrm>
            <a:off x="316992" y="1027837"/>
            <a:ext cx="11509248" cy="954107"/>
          </a:xfrm>
          <a:prstGeom prst="rect">
            <a:avLst/>
          </a:prstGeom>
        </p:spPr>
        <p:txBody>
          <a:bodyPr wrap="square">
            <a:spAutoFit/>
          </a:bodyPr>
          <a:lstStyle/>
          <a:p>
            <a:pPr>
              <a:buFont typeface="Wingdings" panose="05000000000000000000" pitchFamily="2" charset="2"/>
              <a:buChar char="§"/>
            </a:pPr>
            <a:r>
              <a:rPr lang="en-US" sz="2800" dirty="0" smtClean="0"/>
              <a:t>Press key ‘6’ to generate randomly 32 numbers (i.e</a:t>
            </a:r>
            <a:r>
              <a:rPr lang="en-US" sz="2800" dirty="0"/>
              <a:t>., 2^1, 2^2, 2^3,  …, 2^11.)</a:t>
            </a:r>
            <a:endParaRPr lang="en-US" sz="2800" dirty="0" smtClean="0"/>
          </a:p>
          <a:p>
            <a:pPr>
              <a:buFont typeface="Wingdings" panose="05000000000000000000" pitchFamily="2" charset="2"/>
              <a:buChar char="§"/>
            </a:pPr>
            <a:r>
              <a:rPr lang="en-US" sz="2800" dirty="0" smtClean="0"/>
              <a:t>The positions of these numbers are set randomly too.</a:t>
            </a:r>
            <a:endParaRPr lang="en-US" sz="2800" dirty="0">
              <a:solidFill>
                <a:srgbClr val="C00000"/>
              </a:solidFill>
            </a:endParaRPr>
          </a:p>
        </p:txBody>
      </p:sp>
      <p:pic>
        <p:nvPicPr>
          <p:cNvPr id="2" name="Picture 1"/>
          <p:cNvPicPr>
            <a:picLocks noChangeAspect="1"/>
          </p:cNvPicPr>
          <p:nvPr/>
        </p:nvPicPr>
        <p:blipFill rotWithShape="1">
          <a:blip r:embed="rId3"/>
          <a:srcRect l="8839" t="15507" r="6000" b="16709"/>
          <a:stretch/>
        </p:blipFill>
        <p:spPr>
          <a:xfrm>
            <a:off x="1114087" y="2307242"/>
            <a:ext cx="9820613" cy="4396957"/>
          </a:xfrm>
          <a:prstGeom prst="rect">
            <a:avLst/>
          </a:prstGeom>
        </p:spPr>
      </p:pic>
      <p:sp>
        <p:nvSpPr>
          <p:cNvPr id="5" name="TextBox 4"/>
          <p:cNvSpPr txBox="1"/>
          <p:nvPr/>
        </p:nvSpPr>
        <p:spPr>
          <a:xfrm>
            <a:off x="1114087" y="2001043"/>
            <a:ext cx="1757837" cy="369332"/>
          </a:xfrm>
          <a:prstGeom prst="rect">
            <a:avLst/>
          </a:prstGeom>
          <a:noFill/>
        </p:spPr>
        <p:txBody>
          <a:bodyPr wrap="square" rtlCol="0">
            <a:spAutoFit/>
          </a:bodyPr>
          <a:lstStyle/>
          <a:p>
            <a:r>
              <a:rPr lang="en-US" dirty="0" smtClean="0"/>
              <a:t>Previous board</a:t>
            </a:r>
            <a:endParaRPr lang="en-US" dirty="0"/>
          </a:p>
        </p:txBody>
      </p:sp>
      <p:sp>
        <p:nvSpPr>
          <p:cNvPr id="8" name="TextBox 7"/>
          <p:cNvSpPr txBox="1"/>
          <p:nvPr/>
        </p:nvSpPr>
        <p:spPr>
          <a:xfrm>
            <a:off x="6434919" y="2001043"/>
            <a:ext cx="1655924" cy="369332"/>
          </a:xfrm>
          <a:prstGeom prst="rect">
            <a:avLst/>
          </a:prstGeom>
          <a:noFill/>
        </p:spPr>
        <p:txBody>
          <a:bodyPr wrap="square" rtlCol="0">
            <a:spAutoFit/>
          </a:bodyPr>
          <a:lstStyle/>
          <a:p>
            <a:r>
              <a:rPr lang="en-US" dirty="0" smtClean="0"/>
              <a:t>Current board</a:t>
            </a:r>
            <a:endParaRPr lang="en-US" dirty="0"/>
          </a:p>
        </p:txBody>
      </p:sp>
    </p:spTree>
    <p:extLst>
      <p:ext uri="{BB962C8B-B14F-4D97-AF65-F5344CB8AC3E}">
        <p14:creationId xmlns:p14="http://schemas.microsoft.com/office/powerpoint/2010/main" val="42830384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0515600" cy="1325563"/>
          </a:xfrm>
        </p:spPr>
        <p:txBody>
          <a:bodyPr/>
          <a:lstStyle/>
          <a:p>
            <a:r>
              <a:rPr lang="en-US" altLang="zh-TW" dirty="0" smtClean="0"/>
              <a:t>Question 2: Task One - Hint</a:t>
            </a:r>
            <a:endParaRPr lang="zh-TW" altLang="en-US" dirty="0"/>
          </a:p>
        </p:txBody>
      </p:sp>
      <p:sp>
        <p:nvSpPr>
          <p:cNvPr id="7" name="Rectangle 6"/>
          <p:cNvSpPr/>
          <p:nvPr/>
        </p:nvSpPr>
        <p:spPr>
          <a:xfrm>
            <a:off x="316992" y="1027837"/>
            <a:ext cx="5925312" cy="1815882"/>
          </a:xfrm>
          <a:prstGeom prst="rect">
            <a:avLst/>
          </a:prstGeom>
        </p:spPr>
        <p:txBody>
          <a:bodyPr wrap="square">
            <a:spAutoFit/>
          </a:bodyPr>
          <a:lstStyle/>
          <a:p>
            <a:pPr>
              <a:buFont typeface="Wingdings" panose="05000000000000000000" pitchFamily="2" charset="2"/>
              <a:buChar char="§"/>
            </a:pPr>
            <a:r>
              <a:rPr lang="en-US" sz="2800" dirty="0" smtClean="0"/>
              <a:t>Press key ‘6’ to generate randomly 32 numbers (i.e</a:t>
            </a:r>
            <a:r>
              <a:rPr lang="en-US" sz="2800" dirty="0"/>
              <a:t>., 2^1, 2^2, 2^3,  …, 2^11.)</a:t>
            </a:r>
            <a:endParaRPr lang="en-US" sz="2800" dirty="0" smtClean="0"/>
          </a:p>
          <a:p>
            <a:pPr>
              <a:buFont typeface="Wingdings" panose="05000000000000000000" pitchFamily="2" charset="2"/>
              <a:buChar char="§"/>
            </a:pPr>
            <a:r>
              <a:rPr lang="en-US" sz="2800" dirty="0" smtClean="0"/>
              <a:t>The positions of these numbers are set randomly too.</a:t>
            </a:r>
            <a:endParaRPr lang="en-US" sz="2800" dirty="0">
              <a:solidFill>
                <a:srgbClr val="C00000"/>
              </a:solidFill>
            </a:endParaRPr>
          </a:p>
        </p:txBody>
      </p:sp>
      <p:pic>
        <p:nvPicPr>
          <p:cNvPr id="2" name="Picture 1"/>
          <p:cNvPicPr>
            <a:picLocks noChangeAspect="1"/>
          </p:cNvPicPr>
          <p:nvPr/>
        </p:nvPicPr>
        <p:blipFill rotWithShape="1">
          <a:blip r:embed="rId3"/>
          <a:srcRect l="55212" t="15507" r="6000" b="16709"/>
          <a:stretch/>
        </p:blipFill>
        <p:spPr>
          <a:xfrm>
            <a:off x="402336" y="2933407"/>
            <a:ext cx="3853156" cy="3787701"/>
          </a:xfrm>
          <a:prstGeom prst="rect">
            <a:avLst/>
          </a:prstGeom>
        </p:spPr>
      </p:pic>
      <p:sp>
        <p:nvSpPr>
          <p:cNvPr id="9" name="TextBox 8"/>
          <p:cNvSpPr txBox="1"/>
          <p:nvPr/>
        </p:nvSpPr>
        <p:spPr>
          <a:xfrm>
            <a:off x="6756374" y="1088797"/>
            <a:ext cx="5253901" cy="5632311"/>
          </a:xfrm>
          <a:prstGeom prst="rect">
            <a:avLst/>
          </a:prstGeom>
          <a:noFill/>
          <a:ln>
            <a:solidFill>
              <a:schemeClr val="accent1"/>
            </a:solidFill>
          </a:ln>
        </p:spPr>
        <p:txBody>
          <a:bodyPr wrap="square" rtlCol="0">
            <a:spAutoFit/>
          </a:bodyPr>
          <a:lstStyle/>
          <a:p>
            <a:r>
              <a:rPr lang="en-US" sz="2400" dirty="0" smtClean="0"/>
              <a:t>void  </a:t>
            </a:r>
            <a:r>
              <a:rPr lang="en-US" sz="2400" dirty="0" err="1" smtClean="0"/>
              <a:t>generateHalfBoard</a:t>
            </a:r>
            <a:r>
              <a:rPr lang="en-US" sz="2400" dirty="0" smtClean="0"/>
              <a:t>( ) {</a:t>
            </a:r>
          </a:p>
          <a:p>
            <a:r>
              <a:rPr lang="en-US" sz="2400" dirty="0" smtClean="0"/>
              <a:t>    reset( );</a:t>
            </a:r>
          </a:p>
          <a:p>
            <a:r>
              <a:rPr lang="en-US" sz="2400" dirty="0"/>
              <a:t> </a:t>
            </a:r>
            <a:r>
              <a:rPr lang="en-US" sz="2400" dirty="0" smtClean="0"/>
              <a:t>   for (</a:t>
            </a:r>
            <a:r>
              <a:rPr lang="en-US" sz="2400" dirty="0" err="1" smtClean="0"/>
              <a:t>int</a:t>
            </a:r>
            <a:r>
              <a:rPr lang="en-US" sz="2400" dirty="0" smtClean="0"/>
              <a:t> n = 0; n &lt; 32 ++n) {</a:t>
            </a:r>
          </a:p>
          <a:p>
            <a:r>
              <a:rPr lang="en-US" sz="2400" dirty="0" smtClean="0"/>
              <a:t>          compute a random number</a:t>
            </a:r>
          </a:p>
          <a:p>
            <a:r>
              <a:rPr lang="en-US" sz="2400" dirty="0" smtClean="0"/>
              <a:t>          while (true) {</a:t>
            </a:r>
          </a:p>
          <a:p>
            <a:r>
              <a:rPr lang="en-US" sz="2400" dirty="0" smtClean="0"/>
              <a:t>                compute random </a:t>
            </a:r>
            <a:r>
              <a:rPr lang="en-US" sz="2400" dirty="0" err="1" smtClean="0"/>
              <a:t>i</a:t>
            </a:r>
            <a:endParaRPr lang="en-US" sz="2400" dirty="0" smtClean="0"/>
          </a:p>
          <a:p>
            <a:r>
              <a:rPr lang="en-US" sz="2400" dirty="0" smtClean="0"/>
              <a:t>                compute </a:t>
            </a:r>
            <a:r>
              <a:rPr lang="en-US" sz="2400" dirty="0"/>
              <a:t>random </a:t>
            </a:r>
            <a:r>
              <a:rPr lang="en-US" sz="2400" dirty="0" smtClean="0"/>
              <a:t>j</a:t>
            </a:r>
          </a:p>
          <a:p>
            <a:r>
              <a:rPr lang="en-US" sz="2400" dirty="0" smtClean="0"/>
              <a:t>                 if board[</a:t>
            </a:r>
            <a:r>
              <a:rPr lang="en-US" sz="2400" dirty="0" err="1" smtClean="0"/>
              <a:t>i</a:t>
            </a:r>
            <a:r>
              <a:rPr lang="en-US" sz="2400" dirty="0" smtClean="0"/>
              <a:t>][j] non-empty       </a:t>
            </a:r>
          </a:p>
          <a:p>
            <a:r>
              <a:rPr lang="en-US" sz="2400" dirty="0"/>
              <a:t> </a:t>
            </a:r>
            <a:r>
              <a:rPr lang="en-US" sz="2400" dirty="0" smtClean="0"/>
              <a:t>                     continue;</a:t>
            </a:r>
          </a:p>
          <a:p>
            <a:r>
              <a:rPr lang="en-US" sz="2400" dirty="0"/>
              <a:t> </a:t>
            </a:r>
            <a:r>
              <a:rPr lang="en-US" sz="2400" dirty="0" smtClean="0"/>
              <a:t>                break;</a:t>
            </a:r>
          </a:p>
          <a:p>
            <a:r>
              <a:rPr lang="en-US" sz="2400" dirty="0" smtClean="0"/>
              <a:t>           } // end while</a:t>
            </a:r>
          </a:p>
          <a:p>
            <a:r>
              <a:rPr lang="en-US" sz="2400" dirty="0"/>
              <a:t> </a:t>
            </a:r>
            <a:r>
              <a:rPr lang="en-US" sz="2400" dirty="0" smtClean="0"/>
              <a:t>         //generate one number</a:t>
            </a:r>
          </a:p>
          <a:p>
            <a:r>
              <a:rPr lang="en-US" sz="2400" dirty="0"/>
              <a:t> </a:t>
            </a:r>
            <a:r>
              <a:rPr lang="en-US" sz="2400" dirty="0" smtClean="0"/>
              <a:t>         board[</a:t>
            </a:r>
            <a:r>
              <a:rPr lang="en-US" sz="2400" dirty="0" err="1" smtClean="0"/>
              <a:t>i</a:t>
            </a:r>
            <a:r>
              <a:rPr lang="en-US" sz="2400" dirty="0" smtClean="0"/>
              <a:t>][j] = number;</a:t>
            </a:r>
          </a:p>
          <a:p>
            <a:r>
              <a:rPr lang="en-US" sz="2400" dirty="0"/>
              <a:t> </a:t>
            </a:r>
            <a:r>
              <a:rPr lang="en-US" sz="2400" dirty="0" smtClean="0"/>
              <a:t>   } // end for </a:t>
            </a:r>
          </a:p>
          <a:p>
            <a:r>
              <a:rPr lang="en-US" sz="2400" dirty="0" smtClean="0"/>
              <a:t>}</a:t>
            </a:r>
            <a:endParaRPr lang="en-US" sz="2400" dirty="0"/>
          </a:p>
        </p:txBody>
      </p:sp>
      <p:sp>
        <p:nvSpPr>
          <p:cNvPr id="3" name="TextBox 2"/>
          <p:cNvSpPr txBox="1"/>
          <p:nvPr/>
        </p:nvSpPr>
        <p:spPr>
          <a:xfrm>
            <a:off x="6756374" y="169849"/>
            <a:ext cx="5253901" cy="830997"/>
          </a:xfrm>
          <a:prstGeom prst="rect">
            <a:avLst/>
          </a:prstGeom>
          <a:noFill/>
          <a:ln>
            <a:solidFill>
              <a:schemeClr val="accent1"/>
            </a:solidFill>
          </a:ln>
        </p:spPr>
        <p:txBody>
          <a:bodyPr wrap="square" rtlCol="0">
            <a:spAutoFit/>
          </a:bodyPr>
          <a:lstStyle/>
          <a:p>
            <a:r>
              <a:rPr lang="en-US" sz="2400" dirty="0" smtClean="0"/>
              <a:t>This method does not work if it is very difficult to generate valid (</a:t>
            </a:r>
            <a:r>
              <a:rPr lang="en-US" sz="2400" dirty="0" err="1" smtClean="0"/>
              <a:t>i,j</a:t>
            </a:r>
            <a:r>
              <a:rPr lang="en-US" sz="2400" dirty="0" smtClean="0"/>
              <a:t>)</a:t>
            </a:r>
            <a:endParaRPr lang="en-US" sz="2400" dirty="0"/>
          </a:p>
        </p:txBody>
      </p:sp>
    </p:spTree>
    <p:extLst>
      <p:ext uri="{BB962C8B-B14F-4D97-AF65-F5344CB8AC3E}">
        <p14:creationId xmlns:p14="http://schemas.microsoft.com/office/powerpoint/2010/main" val="11996812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0515600" cy="1325563"/>
          </a:xfrm>
        </p:spPr>
        <p:txBody>
          <a:bodyPr/>
          <a:lstStyle/>
          <a:p>
            <a:r>
              <a:rPr lang="en-US" altLang="zh-TW" dirty="0" smtClean="0"/>
              <a:t>Question 2: Task Two</a:t>
            </a:r>
            <a:endParaRPr lang="zh-TW" altLang="en-US" dirty="0"/>
          </a:p>
        </p:txBody>
      </p:sp>
      <p:sp>
        <p:nvSpPr>
          <p:cNvPr id="7" name="Rectangle 6"/>
          <p:cNvSpPr/>
          <p:nvPr/>
        </p:nvSpPr>
        <p:spPr>
          <a:xfrm>
            <a:off x="316992" y="1027837"/>
            <a:ext cx="11106912" cy="1384995"/>
          </a:xfrm>
          <a:prstGeom prst="rect">
            <a:avLst/>
          </a:prstGeom>
        </p:spPr>
        <p:txBody>
          <a:bodyPr wrap="square">
            <a:spAutoFit/>
          </a:bodyPr>
          <a:lstStyle/>
          <a:p>
            <a:pPr>
              <a:buFont typeface="Wingdings" panose="05000000000000000000" pitchFamily="2" charset="2"/>
              <a:buChar char="§"/>
            </a:pPr>
            <a:r>
              <a:rPr lang="en-US" sz="2800" dirty="0" smtClean="0"/>
              <a:t>Press key ‘7’ to generate randomly the numbers and arranged them as a triangle, as shown in the following image on the right. </a:t>
            </a:r>
          </a:p>
          <a:p>
            <a:endParaRPr lang="en-US" sz="2800" dirty="0">
              <a:solidFill>
                <a:srgbClr val="C00000"/>
              </a:solidFill>
            </a:endParaRPr>
          </a:p>
        </p:txBody>
      </p:sp>
      <p:pic>
        <p:nvPicPr>
          <p:cNvPr id="8" name="Picture 7"/>
          <p:cNvPicPr>
            <a:picLocks noChangeAspect="1"/>
          </p:cNvPicPr>
          <p:nvPr/>
        </p:nvPicPr>
        <p:blipFill rotWithShape="1">
          <a:blip r:embed="rId3"/>
          <a:srcRect l="8999" t="14667" r="6625" b="17556"/>
          <a:stretch/>
        </p:blipFill>
        <p:spPr>
          <a:xfrm>
            <a:off x="1138470" y="2238242"/>
            <a:ext cx="9712409" cy="4388570"/>
          </a:xfrm>
          <a:prstGeom prst="rect">
            <a:avLst/>
          </a:prstGeom>
        </p:spPr>
      </p:pic>
      <p:sp>
        <p:nvSpPr>
          <p:cNvPr id="5" name="TextBox 4"/>
          <p:cNvSpPr txBox="1"/>
          <p:nvPr/>
        </p:nvSpPr>
        <p:spPr>
          <a:xfrm>
            <a:off x="1114087" y="2001043"/>
            <a:ext cx="1757837" cy="369332"/>
          </a:xfrm>
          <a:prstGeom prst="rect">
            <a:avLst/>
          </a:prstGeom>
          <a:noFill/>
        </p:spPr>
        <p:txBody>
          <a:bodyPr wrap="square" rtlCol="0">
            <a:spAutoFit/>
          </a:bodyPr>
          <a:lstStyle/>
          <a:p>
            <a:r>
              <a:rPr lang="en-US" dirty="0" smtClean="0"/>
              <a:t>Previous board</a:t>
            </a:r>
            <a:endParaRPr lang="en-US" dirty="0"/>
          </a:p>
        </p:txBody>
      </p:sp>
      <p:sp>
        <p:nvSpPr>
          <p:cNvPr id="9" name="TextBox 8"/>
          <p:cNvSpPr txBox="1"/>
          <p:nvPr/>
        </p:nvSpPr>
        <p:spPr>
          <a:xfrm>
            <a:off x="6434919" y="2001043"/>
            <a:ext cx="1655924" cy="369332"/>
          </a:xfrm>
          <a:prstGeom prst="rect">
            <a:avLst/>
          </a:prstGeom>
          <a:noFill/>
        </p:spPr>
        <p:txBody>
          <a:bodyPr wrap="square" rtlCol="0">
            <a:spAutoFit/>
          </a:bodyPr>
          <a:lstStyle/>
          <a:p>
            <a:r>
              <a:rPr lang="en-US" dirty="0" smtClean="0"/>
              <a:t>Current board</a:t>
            </a:r>
            <a:endParaRPr lang="en-US" dirty="0"/>
          </a:p>
        </p:txBody>
      </p:sp>
    </p:spTree>
    <p:extLst>
      <p:ext uri="{BB962C8B-B14F-4D97-AF65-F5344CB8AC3E}">
        <p14:creationId xmlns:p14="http://schemas.microsoft.com/office/powerpoint/2010/main" val="36738817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0515600" cy="1325563"/>
          </a:xfrm>
        </p:spPr>
        <p:txBody>
          <a:bodyPr/>
          <a:lstStyle/>
          <a:p>
            <a:r>
              <a:rPr lang="en-US" altLang="zh-TW" dirty="0" smtClean="0"/>
              <a:t>Question 2: Task Three</a:t>
            </a:r>
            <a:endParaRPr lang="zh-TW" altLang="en-US" dirty="0"/>
          </a:p>
        </p:txBody>
      </p:sp>
      <p:sp>
        <p:nvSpPr>
          <p:cNvPr id="7" name="Rectangle 6"/>
          <p:cNvSpPr/>
          <p:nvPr/>
        </p:nvSpPr>
        <p:spPr>
          <a:xfrm>
            <a:off x="316992" y="1027837"/>
            <a:ext cx="11106912" cy="3970318"/>
          </a:xfrm>
          <a:prstGeom prst="rect">
            <a:avLst/>
          </a:prstGeom>
        </p:spPr>
        <p:txBody>
          <a:bodyPr wrap="square">
            <a:spAutoFit/>
          </a:bodyPr>
          <a:lstStyle/>
          <a:p>
            <a:pPr>
              <a:buFont typeface="Wingdings" panose="05000000000000000000" pitchFamily="2" charset="2"/>
              <a:buChar char="§"/>
            </a:pPr>
            <a:r>
              <a:rPr lang="en-US" sz="2800" b="1" dirty="0"/>
              <a:t>When an arrow key (up, down, left, or right) is pressed, a new number is generated </a:t>
            </a:r>
            <a:r>
              <a:rPr lang="en-US" sz="2800" b="1" dirty="0" smtClean="0"/>
              <a:t>at </a:t>
            </a:r>
            <a:r>
              <a:rPr lang="en-US" sz="2800" b="1" dirty="0"/>
              <a:t>an empty cell</a:t>
            </a:r>
            <a:r>
              <a:rPr lang="en-US" sz="2800" b="1" dirty="0" smtClean="0"/>
              <a:t>. </a:t>
            </a:r>
          </a:p>
          <a:p>
            <a:pPr>
              <a:buFont typeface="Wingdings" panose="05000000000000000000" pitchFamily="2" charset="2"/>
              <a:buChar char="§"/>
            </a:pPr>
            <a:r>
              <a:rPr lang="en-US" sz="2800" dirty="0" smtClean="0"/>
              <a:t>The new number is generated randomly. Its value is one of 11 numbers, i.e., </a:t>
            </a:r>
            <a:r>
              <a:rPr lang="en-US" sz="2800" dirty="0"/>
              <a:t>2^1, 2^2, 2^3,  …, </a:t>
            </a:r>
            <a:r>
              <a:rPr lang="en-US" sz="2800" dirty="0" smtClean="0"/>
              <a:t>2^11</a:t>
            </a:r>
            <a:r>
              <a:rPr lang="en-US" sz="2800" dirty="0"/>
              <a:t> </a:t>
            </a:r>
            <a:r>
              <a:rPr lang="en-US" sz="2800" dirty="0" smtClean="0"/>
              <a:t>(or 2, 4, 8, …, 2048).</a:t>
            </a:r>
            <a:endParaRPr lang="en-US" sz="2800" dirty="0"/>
          </a:p>
          <a:p>
            <a:pPr>
              <a:buFont typeface="Wingdings" panose="05000000000000000000" pitchFamily="2" charset="2"/>
              <a:buChar char="§"/>
            </a:pPr>
            <a:r>
              <a:rPr lang="en-US" sz="2800" dirty="0"/>
              <a:t>There are four possible directions to move the board: left, down, left, </a:t>
            </a:r>
            <a:r>
              <a:rPr lang="en-US" sz="2800" dirty="0" smtClean="0"/>
              <a:t>right. Based on the movement direction, the numbers are moved.</a:t>
            </a:r>
            <a:endParaRPr lang="en-US" sz="2800" dirty="0"/>
          </a:p>
          <a:p>
            <a:pPr>
              <a:buFont typeface="Wingdings" panose="05000000000000000000" pitchFamily="2" charset="2"/>
              <a:buChar char="§"/>
            </a:pPr>
            <a:r>
              <a:rPr lang="en-US" sz="2800" dirty="0"/>
              <a:t>The </a:t>
            </a:r>
            <a:r>
              <a:rPr lang="en-US" sz="2800" dirty="0" smtClean="0"/>
              <a:t>numbers </a:t>
            </a:r>
            <a:r>
              <a:rPr lang="en-US" sz="2800" dirty="0"/>
              <a:t>cannot be merged. </a:t>
            </a:r>
            <a:endParaRPr lang="en-US" sz="2800" dirty="0" smtClean="0"/>
          </a:p>
          <a:p>
            <a:pPr>
              <a:buFont typeface="Wingdings" panose="05000000000000000000" pitchFamily="2" charset="2"/>
              <a:buChar char="§"/>
            </a:pPr>
            <a:endParaRPr lang="en-US" sz="2800" dirty="0"/>
          </a:p>
          <a:p>
            <a:pPr>
              <a:buFont typeface="Wingdings" panose="05000000000000000000" pitchFamily="2" charset="2"/>
              <a:buChar char="§"/>
            </a:pPr>
            <a:r>
              <a:rPr lang="en-US" sz="2800" b="1" dirty="0" smtClean="0">
                <a:solidFill>
                  <a:srgbClr val="C00000"/>
                </a:solidFill>
              </a:rPr>
              <a:t>You must implement to handle all the four key events.</a:t>
            </a:r>
            <a:endParaRPr lang="en-US" sz="2800" b="1" dirty="0">
              <a:solidFill>
                <a:srgbClr val="C00000"/>
              </a:solidFill>
            </a:endParaRPr>
          </a:p>
        </p:txBody>
      </p:sp>
    </p:spTree>
    <p:extLst>
      <p:ext uri="{BB962C8B-B14F-4D97-AF65-F5344CB8AC3E}">
        <p14:creationId xmlns:p14="http://schemas.microsoft.com/office/powerpoint/2010/main" val="3367424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Instruction</a:t>
            </a:r>
            <a:endParaRPr lang="en-US" dirty="0"/>
          </a:p>
        </p:txBody>
      </p:sp>
      <p:sp>
        <p:nvSpPr>
          <p:cNvPr id="3" name="Content Placeholder 2"/>
          <p:cNvSpPr>
            <a:spLocks noGrp="1"/>
          </p:cNvSpPr>
          <p:nvPr>
            <p:ph idx="1"/>
          </p:nvPr>
        </p:nvSpPr>
        <p:spPr/>
        <p:txBody>
          <a:bodyPr/>
          <a:lstStyle/>
          <a:p>
            <a:r>
              <a:rPr lang="en-US" b="1" dirty="0" smtClean="0"/>
              <a:t>Write </a:t>
            </a:r>
            <a:r>
              <a:rPr lang="en-US" b="1" dirty="0"/>
              <a:t>your programs </a:t>
            </a:r>
            <a:r>
              <a:rPr lang="en-US" b="1" dirty="0" smtClean="0"/>
              <a:t>using </a:t>
            </a:r>
            <a:r>
              <a:rPr lang="en-US" b="1" dirty="0"/>
              <a:t>Visual Studio 2019 on the .NET platform. The compiler version must be v142. </a:t>
            </a:r>
            <a:endParaRPr lang="en-US" dirty="0"/>
          </a:p>
          <a:p>
            <a:endParaRPr lang="en-US" dirty="0"/>
          </a:p>
          <a:p>
            <a:r>
              <a:rPr lang="en-US" dirty="0"/>
              <a:t>Open the project: SOGLFramework.sln. </a:t>
            </a:r>
            <a:r>
              <a:rPr lang="en-US" b="1" dirty="0"/>
              <a:t>We will rebuild your program in the Release mode and check your program. </a:t>
            </a:r>
            <a:endParaRPr lang="en-US" dirty="0"/>
          </a:p>
          <a:p>
            <a:r>
              <a:rPr lang="en-US" b="1" dirty="0"/>
              <a:t>How to run the program? You can find the executable file SelfMotivatedSystem.exe </a:t>
            </a:r>
            <a:r>
              <a:rPr lang="en-US" b="1" dirty="0" smtClean="0"/>
              <a:t>in </a:t>
            </a:r>
            <a:r>
              <a:rPr lang="en-US" b="1" dirty="0"/>
              <a:t>./bin/Release</a:t>
            </a:r>
            <a:endParaRPr lang="en-US" dirty="0"/>
          </a:p>
          <a:p>
            <a:pPr marL="0" indent="0">
              <a:buNone/>
            </a:pPr>
            <a:endParaRPr lang="en-US" dirty="0"/>
          </a:p>
        </p:txBody>
      </p:sp>
    </p:spTree>
    <p:extLst>
      <p:ext uri="{BB962C8B-B14F-4D97-AF65-F5344CB8AC3E}">
        <p14:creationId xmlns:p14="http://schemas.microsoft.com/office/powerpoint/2010/main" val="3789012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681678" cy="1325563"/>
          </a:xfrm>
        </p:spPr>
        <p:txBody>
          <a:bodyPr/>
          <a:lstStyle/>
          <a:p>
            <a:r>
              <a:rPr lang="en-US" altLang="zh-TW" dirty="0" smtClean="0"/>
              <a:t>Question 2: Task Three – Example ‘Move down’</a:t>
            </a:r>
            <a:endParaRPr lang="zh-TW" altLang="en-US" dirty="0"/>
          </a:p>
        </p:txBody>
      </p:sp>
      <p:pic>
        <p:nvPicPr>
          <p:cNvPr id="2" name="Picture 1"/>
          <p:cNvPicPr>
            <a:picLocks noChangeAspect="1"/>
          </p:cNvPicPr>
          <p:nvPr/>
        </p:nvPicPr>
        <p:blipFill rotWithShape="1">
          <a:blip r:embed="rId3"/>
          <a:srcRect l="8624" t="15112" r="6626" b="14889"/>
          <a:stretch/>
        </p:blipFill>
        <p:spPr>
          <a:xfrm>
            <a:off x="1731263" y="2836798"/>
            <a:ext cx="8327137" cy="3868802"/>
          </a:xfrm>
          <a:prstGeom prst="rect">
            <a:avLst/>
          </a:prstGeom>
        </p:spPr>
      </p:pic>
      <p:sp>
        <p:nvSpPr>
          <p:cNvPr id="9" name="TextBox 8"/>
          <p:cNvSpPr txBox="1"/>
          <p:nvPr/>
        </p:nvSpPr>
        <p:spPr>
          <a:xfrm>
            <a:off x="1731263" y="2467466"/>
            <a:ext cx="2292096" cy="369332"/>
          </a:xfrm>
          <a:prstGeom prst="rect">
            <a:avLst/>
          </a:prstGeom>
          <a:noFill/>
        </p:spPr>
        <p:txBody>
          <a:bodyPr wrap="square" rtlCol="0">
            <a:spAutoFit/>
          </a:bodyPr>
          <a:lstStyle/>
          <a:p>
            <a:r>
              <a:rPr lang="en-US" dirty="0" smtClean="0"/>
              <a:t>Previous board</a:t>
            </a:r>
            <a:endParaRPr lang="en-US" dirty="0"/>
          </a:p>
        </p:txBody>
      </p:sp>
      <p:sp>
        <p:nvSpPr>
          <p:cNvPr id="10" name="TextBox 9"/>
          <p:cNvSpPr txBox="1"/>
          <p:nvPr/>
        </p:nvSpPr>
        <p:spPr>
          <a:xfrm>
            <a:off x="6305452" y="2467466"/>
            <a:ext cx="2253332" cy="369332"/>
          </a:xfrm>
          <a:prstGeom prst="rect">
            <a:avLst/>
          </a:prstGeom>
          <a:noFill/>
        </p:spPr>
        <p:txBody>
          <a:bodyPr wrap="square" rtlCol="0">
            <a:spAutoFit/>
          </a:bodyPr>
          <a:lstStyle/>
          <a:p>
            <a:r>
              <a:rPr lang="en-US" dirty="0" smtClean="0"/>
              <a:t>Current board</a:t>
            </a:r>
            <a:endParaRPr lang="en-US" dirty="0"/>
          </a:p>
        </p:txBody>
      </p:sp>
      <p:sp>
        <p:nvSpPr>
          <p:cNvPr id="3" name="Rectangle 2"/>
          <p:cNvSpPr/>
          <p:nvPr/>
        </p:nvSpPr>
        <p:spPr>
          <a:xfrm>
            <a:off x="324180" y="1083115"/>
            <a:ext cx="11575211" cy="1200329"/>
          </a:xfrm>
          <a:prstGeom prst="rect">
            <a:avLst/>
          </a:prstGeom>
        </p:spPr>
        <p:txBody>
          <a:bodyPr wrap="square">
            <a:spAutoFit/>
          </a:bodyPr>
          <a:lstStyle/>
          <a:p>
            <a:pPr>
              <a:buFont typeface="Wingdings" panose="05000000000000000000" pitchFamily="2" charset="2"/>
              <a:buChar char="§"/>
            </a:pPr>
            <a:r>
              <a:rPr lang="en-US" sz="2400" dirty="0" smtClean="0"/>
              <a:t>This example shows that the ‘down’ key is pressed. The numbers are moved downwards.</a:t>
            </a:r>
          </a:p>
          <a:p>
            <a:pPr>
              <a:buFont typeface="Wingdings" panose="05000000000000000000" pitchFamily="2" charset="2"/>
              <a:buChar char="§"/>
            </a:pPr>
            <a:r>
              <a:rPr lang="en-US" sz="2400" dirty="0" smtClean="0"/>
              <a:t>Two adjacent numbers with the same value are not merged.</a:t>
            </a:r>
          </a:p>
          <a:p>
            <a:pPr>
              <a:buFont typeface="Wingdings" panose="05000000000000000000" pitchFamily="2" charset="2"/>
              <a:buChar char="§"/>
            </a:pPr>
            <a:r>
              <a:rPr lang="en-US" sz="2400" dirty="0" smtClean="0"/>
              <a:t>You simply move all the numbers to the bottom of the board.</a:t>
            </a:r>
            <a:endParaRPr lang="en-US" sz="2400" dirty="0"/>
          </a:p>
        </p:txBody>
      </p:sp>
      <p:sp>
        <p:nvSpPr>
          <p:cNvPr id="4" name="TextBox 3"/>
          <p:cNvSpPr txBox="1"/>
          <p:nvPr/>
        </p:nvSpPr>
        <p:spPr>
          <a:xfrm>
            <a:off x="10174975" y="2836798"/>
            <a:ext cx="1812099" cy="3416320"/>
          </a:xfrm>
          <a:prstGeom prst="rect">
            <a:avLst/>
          </a:prstGeom>
          <a:noFill/>
        </p:spPr>
        <p:txBody>
          <a:bodyPr wrap="square" rtlCol="0">
            <a:spAutoFit/>
          </a:bodyPr>
          <a:lstStyle/>
          <a:p>
            <a:r>
              <a:rPr lang="en-US" sz="2400" dirty="0" smtClean="0"/>
              <a:t>Notice number 16 is generated at an empty block of the board after the key event is pressed.</a:t>
            </a:r>
            <a:endParaRPr lang="en-US" sz="2400" dirty="0"/>
          </a:p>
        </p:txBody>
      </p:sp>
      <p:sp>
        <p:nvSpPr>
          <p:cNvPr id="12" name="Down Arrow 11"/>
          <p:cNvSpPr/>
          <p:nvPr/>
        </p:nvSpPr>
        <p:spPr>
          <a:xfrm>
            <a:off x="9131474" y="2283444"/>
            <a:ext cx="313151" cy="5098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6493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2: Task Three – Example ‘Move Right’</a:t>
            </a:r>
            <a:endParaRPr lang="zh-TW" altLang="en-US" dirty="0"/>
          </a:p>
        </p:txBody>
      </p:sp>
      <p:sp>
        <p:nvSpPr>
          <p:cNvPr id="9" name="TextBox 8"/>
          <p:cNvSpPr txBox="1"/>
          <p:nvPr/>
        </p:nvSpPr>
        <p:spPr>
          <a:xfrm>
            <a:off x="1731263" y="2467466"/>
            <a:ext cx="2292096" cy="369332"/>
          </a:xfrm>
          <a:prstGeom prst="rect">
            <a:avLst/>
          </a:prstGeom>
          <a:noFill/>
        </p:spPr>
        <p:txBody>
          <a:bodyPr wrap="square" rtlCol="0">
            <a:spAutoFit/>
          </a:bodyPr>
          <a:lstStyle/>
          <a:p>
            <a:r>
              <a:rPr lang="en-US" dirty="0" smtClean="0"/>
              <a:t>Previous board</a:t>
            </a:r>
            <a:endParaRPr lang="en-US" dirty="0"/>
          </a:p>
        </p:txBody>
      </p:sp>
      <p:sp>
        <p:nvSpPr>
          <p:cNvPr id="10" name="TextBox 9"/>
          <p:cNvSpPr txBox="1"/>
          <p:nvPr/>
        </p:nvSpPr>
        <p:spPr>
          <a:xfrm>
            <a:off x="6305452" y="2467466"/>
            <a:ext cx="2253332" cy="369332"/>
          </a:xfrm>
          <a:prstGeom prst="rect">
            <a:avLst/>
          </a:prstGeom>
          <a:noFill/>
        </p:spPr>
        <p:txBody>
          <a:bodyPr wrap="square" rtlCol="0">
            <a:spAutoFit/>
          </a:bodyPr>
          <a:lstStyle/>
          <a:p>
            <a:r>
              <a:rPr lang="en-US" dirty="0" smtClean="0"/>
              <a:t>Current board</a:t>
            </a:r>
            <a:endParaRPr lang="en-US" dirty="0"/>
          </a:p>
        </p:txBody>
      </p:sp>
      <p:sp>
        <p:nvSpPr>
          <p:cNvPr id="3" name="Rectangle 2"/>
          <p:cNvSpPr/>
          <p:nvPr/>
        </p:nvSpPr>
        <p:spPr>
          <a:xfrm>
            <a:off x="324181" y="1083115"/>
            <a:ext cx="11111916" cy="1200329"/>
          </a:xfrm>
          <a:prstGeom prst="rect">
            <a:avLst/>
          </a:prstGeom>
        </p:spPr>
        <p:txBody>
          <a:bodyPr wrap="square">
            <a:spAutoFit/>
          </a:bodyPr>
          <a:lstStyle/>
          <a:p>
            <a:pPr>
              <a:buFont typeface="Wingdings" panose="05000000000000000000" pitchFamily="2" charset="2"/>
              <a:buChar char="§"/>
            </a:pPr>
            <a:r>
              <a:rPr lang="en-US" sz="2400" dirty="0"/>
              <a:t>This example shows that the </a:t>
            </a:r>
            <a:r>
              <a:rPr lang="en-US" sz="2400" dirty="0" smtClean="0"/>
              <a:t>‘right’ </a:t>
            </a:r>
            <a:r>
              <a:rPr lang="en-US" sz="2400" dirty="0"/>
              <a:t>key is pressed. The numbers are moved </a:t>
            </a:r>
            <a:r>
              <a:rPr lang="en-US" sz="2400" dirty="0" smtClean="0"/>
              <a:t>to right.</a:t>
            </a:r>
            <a:endParaRPr lang="en-US" sz="2400" dirty="0"/>
          </a:p>
          <a:p>
            <a:pPr>
              <a:buFont typeface="Wingdings" panose="05000000000000000000" pitchFamily="2" charset="2"/>
              <a:buChar char="§"/>
            </a:pPr>
            <a:r>
              <a:rPr lang="en-US" sz="2400" dirty="0"/>
              <a:t>Two adjacent numbers with the same value are not merged.</a:t>
            </a:r>
          </a:p>
          <a:p>
            <a:pPr>
              <a:buFont typeface="Wingdings" panose="05000000000000000000" pitchFamily="2" charset="2"/>
              <a:buChar char="§"/>
            </a:pPr>
            <a:r>
              <a:rPr lang="en-US" sz="2400" dirty="0"/>
              <a:t>You simply move all the numbers to the </a:t>
            </a:r>
            <a:r>
              <a:rPr lang="en-US" sz="2400" dirty="0" smtClean="0"/>
              <a:t>right side </a:t>
            </a:r>
            <a:r>
              <a:rPr lang="en-US" sz="2400" dirty="0"/>
              <a:t>of the board.</a:t>
            </a:r>
          </a:p>
        </p:txBody>
      </p:sp>
      <p:pic>
        <p:nvPicPr>
          <p:cNvPr id="8" name="Picture 7"/>
          <p:cNvPicPr>
            <a:picLocks noChangeAspect="1"/>
          </p:cNvPicPr>
          <p:nvPr/>
        </p:nvPicPr>
        <p:blipFill rotWithShape="1">
          <a:blip r:embed="rId3"/>
          <a:srcRect l="8952" t="14741" r="6666" b="15841"/>
          <a:stretch/>
        </p:blipFill>
        <p:spPr>
          <a:xfrm>
            <a:off x="1709313" y="2793256"/>
            <a:ext cx="8341651" cy="3860132"/>
          </a:xfrm>
          <a:prstGeom prst="rect">
            <a:avLst/>
          </a:prstGeom>
        </p:spPr>
      </p:pic>
      <p:sp>
        <p:nvSpPr>
          <p:cNvPr id="11" name="TextBox 10"/>
          <p:cNvSpPr txBox="1"/>
          <p:nvPr/>
        </p:nvSpPr>
        <p:spPr>
          <a:xfrm>
            <a:off x="10174975" y="2836798"/>
            <a:ext cx="1812099" cy="3046988"/>
          </a:xfrm>
          <a:prstGeom prst="rect">
            <a:avLst/>
          </a:prstGeom>
          <a:noFill/>
        </p:spPr>
        <p:txBody>
          <a:bodyPr wrap="square" rtlCol="0">
            <a:spAutoFit/>
          </a:bodyPr>
          <a:lstStyle/>
          <a:p>
            <a:r>
              <a:rPr lang="en-US" sz="2400" dirty="0" smtClean="0"/>
              <a:t>Notice number 4 is generated at an empty block after the key event is pressed.</a:t>
            </a:r>
            <a:endParaRPr lang="en-US" sz="2400" dirty="0"/>
          </a:p>
        </p:txBody>
      </p:sp>
      <p:sp>
        <p:nvSpPr>
          <p:cNvPr id="5" name="Down Arrow 4"/>
          <p:cNvSpPr/>
          <p:nvPr/>
        </p:nvSpPr>
        <p:spPr>
          <a:xfrm>
            <a:off x="9131474" y="2283444"/>
            <a:ext cx="313151" cy="5098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4616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2: Task Four – Sort numbers in columns </a:t>
            </a:r>
            <a:endParaRPr lang="zh-TW" altLang="en-US" dirty="0"/>
          </a:p>
        </p:txBody>
      </p:sp>
      <p:sp>
        <p:nvSpPr>
          <p:cNvPr id="10" name="TextBox 9"/>
          <p:cNvSpPr txBox="1"/>
          <p:nvPr/>
        </p:nvSpPr>
        <p:spPr>
          <a:xfrm>
            <a:off x="217714" y="2352567"/>
            <a:ext cx="2253332" cy="461665"/>
          </a:xfrm>
          <a:prstGeom prst="rect">
            <a:avLst/>
          </a:prstGeom>
          <a:noFill/>
        </p:spPr>
        <p:txBody>
          <a:bodyPr wrap="square" rtlCol="0">
            <a:spAutoFit/>
          </a:bodyPr>
          <a:lstStyle/>
          <a:p>
            <a:r>
              <a:rPr lang="en-US" sz="2400" dirty="0" smtClean="0"/>
              <a:t>Before sorting</a:t>
            </a:r>
            <a:endParaRPr lang="en-US" sz="2400" dirty="0"/>
          </a:p>
        </p:txBody>
      </p:sp>
      <p:sp>
        <p:nvSpPr>
          <p:cNvPr id="3" name="Rectangle 2"/>
          <p:cNvSpPr/>
          <p:nvPr/>
        </p:nvSpPr>
        <p:spPr>
          <a:xfrm>
            <a:off x="324181" y="1083115"/>
            <a:ext cx="11111916" cy="1200329"/>
          </a:xfrm>
          <a:prstGeom prst="rect">
            <a:avLst/>
          </a:prstGeom>
        </p:spPr>
        <p:txBody>
          <a:bodyPr wrap="square">
            <a:spAutoFit/>
          </a:bodyPr>
          <a:lstStyle/>
          <a:p>
            <a:pPr>
              <a:buFont typeface="Wingdings" panose="05000000000000000000" pitchFamily="2" charset="2"/>
              <a:buChar char="§"/>
            </a:pPr>
            <a:r>
              <a:rPr lang="en-US" sz="2400" dirty="0" smtClean="0"/>
              <a:t>Press ‘m’ to sort the numbers in each column. The numbers must not be moved.</a:t>
            </a:r>
          </a:p>
          <a:p>
            <a:pPr>
              <a:buFont typeface="Wingdings" panose="05000000000000000000" pitchFamily="2" charset="2"/>
              <a:buChar char="§"/>
            </a:pPr>
            <a:r>
              <a:rPr lang="en-US" sz="2400" dirty="0" smtClean="0"/>
              <a:t>The numbers are either sorted in ascending or descending order.</a:t>
            </a:r>
          </a:p>
          <a:p>
            <a:pPr>
              <a:buFont typeface="Wingdings" panose="05000000000000000000" pitchFamily="2" charset="2"/>
              <a:buChar char="§"/>
            </a:pPr>
            <a:r>
              <a:rPr lang="en-US" sz="2400" dirty="0" smtClean="0"/>
              <a:t>The next time that ‘m’ is pressed, the numbers are sorted in another way.</a:t>
            </a:r>
            <a:endParaRPr lang="en-US" sz="2400" dirty="0"/>
          </a:p>
        </p:txBody>
      </p:sp>
      <p:pic>
        <p:nvPicPr>
          <p:cNvPr id="2" name="Picture 1"/>
          <p:cNvPicPr>
            <a:picLocks noChangeAspect="1"/>
          </p:cNvPicPr>
          <p:nvPr/>
        </p:nvPicPr>
        <p:blipFill rotWithShape="1">
          <a:blip r:embed="rId3"/>
          <a:srcRect l="54716" t="14910" r="6571" b="16857"/>
          <a:stretch/>
        </p:blipFill>
        <p:spPr>
          <a:xfrm>
            <a:off x="217714" y="2999948"/>
            <a:ext cx="3748847" cy="3716716"/>
          </a:xfrm>
          <a:prstGeom prst="rect">
            <a:avLst/>
          </a:prstGeom>
        </p:spPr>
      </p:pic>
      <p:pic>
        <p:nvPicPr>
          <p:cNvPr id="4" name="Picture 3"/>
          <p:cNvPicPr>
            <a:picLocks noChangeAspect="1"/>
          </p:cNvPicPr>
          <p:nvPr/>
        </p:nvPicPr>
        <p:blipFill rotWithShape="1">
          <a:blip r:embed="rId4"/>
          <a:srcRect l="54789" t="15041" r="6307" b="16830"/>
          <a:stretch/>
        </p:blipFill>
        <p:spPr>
          <a:xfrm>
            <a:off x="4235867" y="3002774"/>
            <a:ext cx="3767292" cy="3711063"/>
          </a:xfrm>
          <a:prstGeom prst="rect">
            <a:avLst/>
          </a:prstGeom>
        </p:spPr>
      </p:pic>
      <p:pic>
        <p:nvPicPr>
          <p:cNvPr id="7" name="Picture 6"/>
          <p:cNvPicPr>
            <a:picLocks noChangeAspect="1"/>
          </p:cNvPicPr>
          <p:nvPr/>
        </p:nvPicPr>
        <p:blipFill rotWithShape="1">
          <a:blip r:embed="rId5"/>
          <a:srcRect l="54903" t="14129" r="6387" b="17054"/>
          <a:stretch/>
        </p:blipFill>
        <p:spPr>
          <a:xfrm>
            <a:off x="8272764" y="2937882"/>
            <a:ext cx="3748548" cy="3748549"/>
          </a:xfrm>
          <a:prstGeom prst="rect">
            <a:avLst/>
          </a:prstGeom>
        </p:spPr>
      </p:pic>
      <p:sp>
        <p:nvSpPr>
          <p:cNvPr id="11" name="TextBox 10"/>
          <p:cNvSpPr txBox="1"/>
          <p:nvPr/>
        </p:nvSpPr>
        <p:spPr>
          <a:xfrm>
            <a:off x="4124182" y="2320340"/>
            <a:ext cx="4013630" cy="461665"/>
          </a:xfrm>
          <a:prstGeom prst="rect">
            <a:avLst/>
          </a:prstGeom>
          <a:noFill/>
        </p:spPr>
        <p:txBody>
          <a:bodyPr wrap="square" rtlCol="0">
            <a:spAutoFit/>
          </a:bodyPr>
          <a:lstStyle/>
          <a:p>
            <a:r>
              <a:rPr lang="en-US" sz="2400" dirty="0" smtClean="0"/>
              <a:t>‘m’ is pressed for the first time</a:t>
            </a:r>
            <a:endParaRPr lang="en-US" sz="2400" dirty="0"/>
          </a:p>
        </p:txBody>
      </p:sp>
      <p:sp>
        <p:nvSpPr>
          <p:cNvPr id="12" name="TextBox 11"/>
          <p:cNvSpPr txBox="1"/>
          <p:nvPr/>
        </p:nvSpPr>
        <p:spPr>
          <a:xfrm>
            <a:off x="8272465" y="2280890"/>
            <a:ext cx="3967697" cy="830997"/>
          </a:xfrm>
          <a:prstGeom prst="rect">
            <a:avLst/>
          </a:prstGeom>
          <a:noFill/>
        </p:spPr>
        <p:txBody>
          <a:bodyPr wrap="square" rtlCol="0">
            <a:spAutoFit/>
          </a:bodyPr>
          <a:lstStyle/>
          <a:p>
            <a:r>
              <a:rPr lang="en-US" sz="2400" dirty="0" smtClean="0"/>
              <a:t>‘m’ is pressed for the second time</a:t>
            </a:r>
            <a:endParaRPr lang="en-US" sz="2400" dirty="0"/>
          </a:p>
        </p:txBody>
      </p:sp>
    </p:spTree>
    <p:extLst>
      <p:ext uri="{BB962C8B-B14F-4D97-AF65-F5344CB8AC3E}">
        <p14:creationId xmlns:p14="http://schemas.microsoft.com/office/powerpoint/2010/main" val="2810472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2: Task Five – Sort numbers in rows </a:t>
            </a:r>
            <a:endParaRPr lang="zh-TW" altLang="en-US" dirty="0"/>
          </a:p>
        </p:txBody>
      </p:sp>
      <p:sp>
        <p:nvSpPr>
          <p:cNvPr id="10" name="TextBox 9"/>
          <p:cNvSpPr txBox="1"/>
          <p:nvPr/>
        </p:nvSpPr>
        <p:spPr>
          <a:xfrm>
            <a:off x="217714" y="2352567"/>
            <a:ext cx="2253332" cy="461665"/>
          </a:xfrm>
          <a:prstGeom prst="rect">
            <a:avLst/>
          </a:prstGeom>
          <a:noFill/>
        </p:spPr>
        <p:txBody>
          <a:bodyPr wrap="square" rtlCol="0">
            <a:spAutoFit/>
          </a:bodyPr>
          <a:lstStyle/>
          <a:p>
            <a:r>
              <a:rPr lang="en-US" sz="2400" dirty="0" smtClean="0"/>
              <a:t>Before sorting</a:t>
            </a:r>
            <a:endParaRPr lang="en-US" sz="2400" dirty="0"/>
          </a:p>
        </p:txBody>
      </p:sp>
      <p:sp>
        <p:nvSpPr>
          <p:cNvPr id="3" name="Rectangle 2"/>
          <p:cNvSpPr/>
          <p:nvPr/>
        </p:nvSpPr>
        <p:spPr>
          <a:xfrm>
            <a:off x="324181" y="1083115"/>
            <a:ext cx="11111916" cy="1200329"/>
          </a:xfrm>
          <a:prstGeom prst="rect">
            <a:avLst/>
          </a:prstGeom>
        </p:spPr>
        <p:txBody>
          <a:bodyPr wrap="square">
            <a:spAutoFit/>
          </a:bodyPr>
          <a:lstStyle/>
          <a:p>
            <a:pPr>
              <a:buFont typeface="Wingdings" panose="05000000000000000000" pitchFamily="2" charset="2"/>
              <a:buChar char="§"/>
            </a:pPr>
            <a:r>
              <a:rPr lang="en-US" sz="2400" dirty="0" smtClean="0"/>
              <a:t>Press ‘n’ to sort the numbers in each row. The numbers must not be moved.</a:t>
            </a:r>
          </a:p>
          <a:p>
            <a:pPr>
              <a:buFont typeface="Wingdings" panose="05000000000000000000" pitchFamily="2" charset="2"/>
              <a:buChar char="§"/>
            </a:pPr>
            <a:r>
              <a:rPr lang="en-US" sz="2400" dirty="0" smtClean="0"/>
              <a:t>The numbers are either sorted in ascending or descending order.</a:t>
            </a:r>
          </a:p>
          <a:p>
            <a:pPr>
              <a:buFont typeface="Wingdings" panose="05000000000000000000" pitchFamily="2" charset="2"/>
              <a:buChar char="§"/>
            </a:pPr>
            <a:r>
              <a:rPr lang="en-US" sz="2400" dirty="0" smtClean="0"/>
              <a:t>The next time that ‘n’ is pressed, the numbers are sorted in another way.</a:t>
            </a:r>
            <a:endParaRPr lang="en-US" sz="2400" dirty="0"/>
          </a:p>
        </p:txBody>
      </p:sp>
      <p:sp>
        <p:nvSpPr>
          <p:cNvPr id="11" name="TextBox 10"/>
          <p:cNvSpPr txBox="1"/>
          <p:nvPr/>
        </p:nvSpPr>
        <p:spPr>
          <a:xfrm>
            <a:off x="4124182" y="2320340"/>
            <a:ext cx="4013630" cy="461665"/>
          </a:xfrm>
          <a:prstGeom prst="rect">
            <a:avLst/>
          </a:prstGeom>
          <a:noFill/>
        </p:spPr>
        <p:txBody>
          <a:bodyPr wrap="square" rtlCol="0">
            <a:spAutoFit/>
          </a:bodyPr>
          <a:lstStyle/>
          <a:p>
            <a:r>
              <a:rPr lang="en-US" sz="2400" dirty="0" smtClean="0"/>
              <a:t>‘n’ is pressed for the first time</a:t>
            </a:r>
            <a:endParaRPr lang="en-US" sz="2400" dirty="0"/>
          </a:p>
        </p:txBody>
      </p:sp>
      <p:sp>
        <p:nvSpPr>
          <p:cNvPr id="12" name="TextBox 11"/>
          <p:cNvSpPr txBox="1"/>
          <p:nvPr/>
        </p:nvSpPr>
        <p:spPr>
          <a:xfrm>
            <a:off x="8272465" y="2280890"/>
            <a:ext cx="3967697" cy="830997"/>
          </a:xfrm>
          <a:prstGeom prst="rect">
            <a:avLst/>
          </a:prstGeom>
          <a:noFill/>
        </p:spPr>
        <p:txBody>
          <a:bodyPr wrap="square" rtlCol="0">
            <a:spAutoFit/>
          </a:bodyPr>
          <a:lstStyle/>
          <a:p>
            <a:r>
              <a:rPr lang="en-US" sz="2400" dirty="0" smtClean="0"/>
              <a:t>‘n’ is pressed for the second time</a:t>
            </a:r>
            <a:endParaRPr lang="en-US" sz="2400" dirty="0"/>
          </a:p>
        </p:txBody>
      </p:sp>
      <p:pic>
        <p:nvPicPr>
          <p:cNvPr id="5" name="Picture 4"/>
          <p:cNvPicPr>
            <a:picLocks noChangeAspect="1"/>
          </p:cNvPicPr>
          <p:nvPr/>
        </p:nvPicPr>
        <p:blipFill rotWithShape="1">
          <a:blip r:embed="rId3"/>
          <a:srcRect l="55125" t="15556" r="6875" b="17778"/>
          <a:stretch/>
        </p:blipFill>
        <p:spPr>
          <a:xfrm>
            <a:off x="217714" y="3067944"/>
            <a:ext cx="3657415" cy="3609291"/>
          </a:xfrm>
          <a:prstGeom prst="rect">
            <a:avLst/>
          </a:prstGeom>
        </p:spPr>
      </p:pic>
      <p:pic>
        <p:nvPicPr>
          <p:cNvPr id="8" name="Picture 7"/>
          <p:cNvPicPr>
            <a:picLocks noChangeAspect="1"/>
          </p:cNvPicPr>
          <p:nvPr/>
        </p:nvPicPr>
        <p:blipFill rotWithShape="1">
          <a:blip r:embed="rId4"/>
          <a:srcRect l="55000" t="14890" r="6125" b="16444"/>
          <a:stretch/>
        </p:blipFill>
        <p:spPr>
          <a:xfrm>
            <a:off x="4169950" y="3016416"/>
            <a:ext cx="3741631" cy="3717570"/>
          </a:xfrm>
          <a:prstGeom prst="rect">
            <a:avLst/>
          </a:prstGeom>
        </p:spPr>
      </p:pic>
      <p:pic>
        <p:nvPicPr>
          <p:cNvPr id="9" name="Picture 8"/>
          <p:cNvPicPr>
            <a:picLocks noChangeAspect="1"/>
          </p:cNvPicPr>
          <p:nvPr/>
        </p:nvPicPr>
        <p:blipFill rotWithShape="1">
          <a:blip r:embed="rId5"/>
          <a:srcRect l="55250" t="14667" r="6750" b="17556"/>
          <a:stretch/>
        </p:blipFill>
        <p:spPr>
          <a:xfrm>
            <a:off x="8239492" y="2995775"/>
            <a:ext cx="3657414" cy="3669446"/>
          </a:xfrm>
          <a:prstGeom prst="rect">
            <a:avLst/>
          </a:prstGeom>
        </p:spPr>
      </p:pic>
    </p:spTree>
    <p:extLst>
      <p:ext uri="{BB962C8B-B14F-4D97-AF65-F5344CB8AC3E}">
        <p14:creationId xmlns:p14="http://schemas.microsoft.com/office/powerpoint/2010/main" val="39025952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0829" y="1359118"/>
            <a:ext cx="11401988" cy="2246769"/>
          </a:xfrm>
          <a:prstGeom prst="rect">
            <a:avLst/>
          </a:prstGeom>
          <a:noFill/>
        </p:spPr>
        <p:txBody>
          <a:bodyPr wrap="square" rtlCol="0">
            <a:spAutoFit/>
          </a:bodyPr>
          <a:lstStyle/>
          <a:p>
            <a:r>
              <a:rPr lang="en-US" sz="2800" dirty="0" smtClean="0"/>
              <a:t>[15%] Task One: generate randomly 32 numbers</a:t>
            </a:r>
          </a:p>
          <a:p>
            <a:r>
              <a:rPr lang="en-US" sz="2800" dirty="0" smtClean="0"/>
              <a:t>[10%] Task Two: triangle</a:t>
            </a:r>
          </a:p>
          <a:p>
            <a:r>
              <a:rPr lang="en-US" sz="2800" dirty="0" smtClean="0"/>
              <a:t>[2.5%x4] Task Three. Down, up, left, and right movement directions</a:t>
            </a:r>
          </a:p>
          <a:p>
            <a:r>
              <a:rPr lang="en-US" sz="2800" dirty="0" smtClean="0"/>
              <a:t>[3+2%] Task Four: ascending and descending order for each column</a:t>
            </a:r>
          </a:p>
          <a:p>
            <a:r>
              <a:rPr lang="en-US" sz="2800" dirty="0" smtClean="0"/>
              <a:t>[3+2%] Task Five: </a:t>
            </a:r>
            <a:r>
              <a:rPr lang="en-US" sz="2800" dirty="0"/>
              <a:t>ascending and </a:t>
            </a:r>
            <a:r>
              <a:rPr lang="en-US" sz="2800" dirty="0" smtClean="0"/>
              <a:t>descending </a:t>
            </a:r>
            <a:r>
              <a:rPr lang="en-US" sz="2800" dirty="0"/>
              <a:t>order </a:t>
            </a:r>
            <a:r>
              <a:rPr lang="en-US" sz="2800" dirty="0" smtClean="0"/>
              <a:t>for each row</a:t>
            </a:r>
          </a:p>
        </p:txBody>
      </p:sp>
      <p:sp>
        <p:nvSpPr>
          <p:cNvPr id="52" name="標題 1"/>
          <p:cNvSpPr>
            <a:spLocks noGrp="1"/>
          </p:cNvSpPr>
          <p:nvPr>
            <p:ph type="title"/>
          </p:nvPr>
        </p:nvSpPr>
        <p:spPr>
          <a:xfrm>
            <a:off x="217714" y="-41808"/>
            <a:ext cx="10515600" cy="1325563"/>
          </a:xfrm>
        </p:spPr>
        <p:txBody>
          <a:bodyPr/>
          <a:lstStyle/>
          <a:p>
            <a:r>
              <a:rPr lang="en-US" altLang="zh-TW" dirty="0" smtClean="0"/>
              <a:t>Question 2: Marking Scheme</a:t>
            </a:r>
            <a:endParaRPr lang="zh-TW" altLang="en-US" dirty="0"/>
          </a:p>
        </p:txBody>
      </p:sp>
    </p:spTree>
    <p:extLst>
      <p:ext uri="{BB962C8B-B14F-4D97-AF65-F5344CB8AC3E}">
        <p14:creationId xmlns:p14="http://schemas.microsoft.com/office/powerpoint/2010/main" val="25811077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 Image processing. Key F4 </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sz="3200" dirty="0" smtClean="0"/>
              <a:t>This page is empty.</a:t>
            </a:r>
            <a:endParaRPr lang="en-US" sz="3200" dirty="0"/>
          </a:p>
        </p:txBody>
      </p:sp>
    </p:spTree>
    <p:extLst>
      <p:ext uri="{BB962C8B-B14F-4D97-AF65-F5344CB8AC3E}">
        <p14:creationId xmlns:p14="http://schemas.microsoft.com/office/powerpoint/2010/main" val="42022198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9112" y="1148214"/>
            <a:ext cx="10515600" cy="4351338"/>
          </a:xfrm>
        </p:spPr>
        <p:txBody>
          <a:bodyPr/>
          <a:lstStyle/>
          <a:p>
            <a:pPr marL="0" indent="0">
              <a:buNone/>
            </a:pPr>
            <a:r>
              <a:rPr lang="en-US" dirty="0" smtClean="0"/>
              <a:t>An image is composed of square regions. It can be explored in a hierarchical manner. An unexplored region can be split into four smaller regions. The splitting process is terminated when a region is small enough. </a:t>
            </a:r>
            <a:r>
              <a:rPr lang="en-US" dirty="0"/>
              <a:t>Each region is called as a node. </a:t>
            </a:r>
          </a:p>
        </p:txBody>
      </p:sp>
      <p:pic>
        <p:nvPicPr>
          <p:cNvPr id="4" name="Picture 3"/>
          <p:cNvPicPr>
            <a:picLocks noChangeAspect="1"/>
          </p:cNvPicPr>
          <p:nvPr/>
        </p:nvPicPr>
        <p:blipFill rotWithShape="1">
          <a:blip r:embed="rId2"/>
          <a:srcRect l="18412" t="35103" r="53823" b="18655"/>
          <a:stretch/>
        </p:blipFill>
        <p:spPr>
          <a:xfrm>
            <a:off x="526597" y="2818356"/>
            <a:ext cx="2589099" cy="2435140"/>
          </a:xfrm>
          <a:prstGeom prst="rect">
            <a:avLst/>
          </a:prstGeom>
        </p:spPr>
      </p:pic>
      <p:pic>
        <p:nvPicPr>
          <p:cNvPr id="5" name="Picture 4"/>
          <p:cNvPicPr>
            <a:picLocks noChangeAspect="1"/>
          </p:cNvPicPr>
          <p:nvPr/>
        </p:nvPicPr>
        <p:blipFill rotWithShape="1">
          <a:blip r:embed="rId3"/>
          <a:srcRect l="18627" t="35154" r="54863" b="18333"/>
          <a:stretch/>
        </p:blipFill>
        <p:spPr>
          <a:xfrm>
            <a:off x="3357222" y="2804160"/>
            <a:ext cx="2472078" cy="2449336"/>
          </a:xfrm>
          <a:prstGeom prst="rect">
            <a:avLst/>
          </a:prstGeom>
        </p:spPr>
      </p:pic>
      <p:pic>
        <p:nvPicPr>
          <p:cNvPr id="6" name="Picture 5"/>
          <p:cNvPicPr>
            <a:picLocks noChangeAspect="1"/>
          </p:cNvPicPr>
          <p:nvPr/>
        </p:nvPicPr>
        <p:blipFill rotWithShape="1">
          <a:blip r:embed="rId4"/>
          <a:srcRect l="18471" t="34713" r="55177" b="18889"/>
          <a:stretch/>
        </p:blipFill>
        <p:spPr>
          <a:xfrm>
            <a:off x="6291260" y="2755392"/>
            <a:ext cx="2457451" cy="2443336"/>
          </a:xfrm>
          <a:prstGeom prst="rect">
            <a:avLst/>
          </a:prstGeom>
        </p:spPr>
      </p:pic>
      <p:pic>
        <p:nvPicPr>
          <p:cNvPr id="7" name="Picture 6"/>
          <p:cNvPicPr>
            <a:picLocks noChangeAspect="1"/>
          </p:cNvPicPr>
          <p:nvPr/>
        </p:nvPicPr>
        <p:blipFill rotWithShape="1">
          <a:blip r:embed="rId5"/>
          <a:srcRect l="18157" t="34848" r="54549" b="18055"/>
          <a:stretch/>
        </p:blipFill>
        <p:spPr>
          <a:xfrm>
            <a:off x="9210671" y="2743200"/>
            <a:ext cx="2545217" cy="2480134"/>
          </a:xfrm>
          <a:prstGeom prst="rect">
            <a:avLst/>
          </a:prstGeom>
        </p:spPr>
      </p:pic>
      <p:sp>
        <p:nvSpPr>
          <p:cNvPr id="8" name="Right Arrow 7"/>
          <p:cNvSpPr/>
          <p:nvPr/>
        </p:nvSpPr>
        <p:spPr>
          <a:xfrm>
            <a:off x="3021974" y="3811709"/>
            <a:ext cx="448696" cy="515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842564" y="3779960"/>
            <a:ext cx="448696" cy="515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784371" y="3836315"/>
            <a:ext cx="448696" cy="515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09112" y="-34814"/>
            <a:ext cx="10515600" cy="1325563"/>
          </a:xfrm>
        </p:spPr>
        <p:txBody>
          <a:bodyPr/>
          <a:lstStyle/>
          <a:p>
            <a:r>
              <a:rPr lang="en-US" dirty="0" smtClean="0"/>
              <a:t>Question 3. Hierarchical structure and nodes</a:t>
            </a:r>
            <a:endParaRPr lang="en-US" dirty="0"/>
          </a:p>
        </p:txBody>
      </p:sp>
      <p:sp>
        <p:nvSpPr>
          <p:cNvPr id="12" name="TextBox 11"/>
          <p:cNvSpPr txBox="1"/>
          <p:nvPr/>
        </p:nvSpPr>
        <p:spPr>
          <a:xfrm>
            <a:off x="3550384" y="5223334"/>
            <a:ext cx="5566267" cy="523220"/>
          </a:xfrm>
          <a:prstGeom prst="rect">
            <a:avLst/>
          </a:prstGeom>
          <a:noFill/>
        </p:spPr>
        <p:txBody>
          <a:bodyPr wrap="none" rtlCol="0">
            <a:spAutoFit/>
          </a:bodyPr>
          <a:lstStyle/>
          <a:p>
            <a:r>
              <a:rPr lang="en-US" sz="2800" dirty="0" smtClean="0"/>
              <a:t>The image is split at different stages. </a:t>
            </a:r>
            <a:endParaRPr lang="en-US" sz="2800" dirty="0"/>
          </a:p>
        </p:txBody>
      </p:sp>
      <p:sp>
        <p:nvSpPr>
          <p:cNvPr id="13" name="TextBox 12"/>
          <p:cNvSpPr txBox="1"/>
          <p:nvPr/>
        </p:nvSpPr>
        <p:spPr>
          <a:xfrm>
            <a:off x="607874" y="5253496"/>
            <a:ext cx="2507822" cy="1200329"/>
          </a:xfrm>
          <a:prstGeom prst="rect">
            <a:avLst/>
          </a:prstGeom>
          <a:noFill/>
        </p:spPr>
        <p:txBody>
          <a:bodyPr wrap="square" rtlCol="0">
            <a:spAutoFit/>
          </a:bodyPr>
          <a:lstStyle/>
          <a:p>
            <a:r>
              <a:rPr lang="en-US" sz="2400" dirty="0" smtClean="0"/>
              <a:t>Initially, the image is represented as a large filled disk.</a:t>
            </a:r>
            <a:endParaRPr lang="en-US" sz="2400" dirty="0"/>
          </a:p>
        </p:txBody>
      </p:sp>
      <p:sp>
        <p:nvSpPr>
          <p:cNvPr id="14" name="TextBox 13"/>
          <p:cNvSpPr txBox="1"/>
          <p:nvPr/>
        </p:nvSpPr>
        <p:spPr>
          <a:xfrm>
            <a:off x="9377303" y="5252134"/>
            <a:ext cx="2235201" cy="1200329"/>
          </a:xfrm>
          <a:prstGeom prst="rect">
            <a:avLst/>
          </a:prstGeom>
          <a:noFill/>
        </p:spPr>
        <p:txBody>
          <a:bodyPr wrap="square" rtlCol="0">
            <a:spAutoFit/>
          </a:bodyPr>
          <a:lstStyle/>
          <a:p>
            <a:r>
              <a:rPr lang="en-US" sz="2400" dirty="0" smtClean="0"/>
              <a:t>A region is represented as a  filled disk.</a:t>
            </a:r>
            <a:endParaRPr lang="en-US" sz="2400" dirty="0"/>
          </a:p>
        </p:txBody>
      </p:sp>
    </p:spTree>
    <p:extLst>
      <p:ext uri="{BB962C8B-B14F-4D97-AF65-F5344CB8AC3E}">
        <p14:creationId xmlns:p14="http://schemas.microsoft.com/office/powerpoint/2010/main" val="40581217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9112" y="1148214"/>
            <a:ext cx="10515600" cy="4351338"/>
          </a:xfrm>
        </p:spPr>
        <p:txBody>
          <a:bodyPr/>
          <a:lstStyle/>
          <a:p>
            <a:pPr marL="0" indent="0">
              <a:buNone/>
            </a:pPr>
            <a:r>
              <a:rPr lang="en-US" dirty="0"/>
              <a:t>A square </a:t>
            </a:r>
            <a:r>
              <a:rPr lang="en-US" dirty="0" smtClean="0"/>
              <a:t>region or a node </a:t>
            </a:r>
            <a:r>
              <a:rPr lang="en-US" dirty="0"/>
              <a:t>of the image can be represented as a filled disk. </a:t>
            </a:r>
            <a:r>
              <a:rPr lang="en-US" dirty="0" smtClean="0"/>
              <a:t>Initially</a:t>
            </a:r>
            <a:r>
              <a:rPr lang="en-US" dirty="0"/>
              <a:t>, the image is </a:t>
            </a:r>
            <a:r>
              <a:rPr lang="en-US" dirty="0" smtClean="0"/>
              <a:t>a large square region. Thus it is displayed </a:t>
            </a:r>
            <a:r>
              <a:rPr lang="en-US" dirty="0"/>
              <a:t>as a large filled disk. </a:t>
            </a:r>
            <a:r>
              <a:rPr lang="en-US" dirty="0" smtClean="0"/>
              <a:t>After a region is split, four smaller regions are obtained. In other words, the node of the region has four children.</a:t>
            </a:r>
            <a:endParaRPr lang="en-US" dirty="0"/>
          </a:p>
        </p:txBody>
      </p:sp>
      <p:sp>
        <p:nvSpPr>
          <p:cNvPr id="11" name="Title 1"/>
          <p:cNvSpPr>
            <a:spLocks noGrp="1"/>
          </p:cNvSpPr>
          <p:nvPr>
            <p:ph type="title"/>
          </p:nvPr>
        </p:nvSpPr>
        <p:spPr>
          <a:xfrm>
            <a:off x="809112" y="-34814"/>
            <a:ext cx="10515600" cy="1325563"/>
          </a:xfrm>
        </p:spPr>
        <p:txBody>
          <a:bodyPr/>
          <a:lstStyle/>
          <a:p>
            <a:r>
              <a:rPr lang="en-US" dirty="0" smtClean="0"/>
              <a:t>Question 3. Filled disks</a:t>
            </a:r>
            <a:endParaRPr lang="en-US" dirty="0"/>
          </a:p>
        </p:txBody>
      </p:sp>
      <p:pic>
        <p:nvPicPr>
          <p:cNvPr id="15" name="Picture 14"/>
          <p:cNvPicPr>
            <a:picLocks noChangeAspect="1"/>
          </p:cNvPicPr>
          <p:nvPr/>
        </p:nvPicPr>
        <p:blipFill rotWithShape="1">
          <a:blip r:embed="rId2"/>
          <a:srcRect l="18412" t="35103" r="53823" b="18655"/>
          <a:stretch/>
        </p:blipFill>
        <p:spPr>
          <a:xfrm>
            <a:off x="526597" y="2818356"/>
            <a:ext cx="2589099" cy="2435140"/>
          </a:xfrm>
          <a:prstGeom prst="rect">
            <a:avLst/>
          </a:prstGeom>
        </p:spPr>
      </p:pic>
      <p:pic>
        <p:nvPicPr>
          <p:cNvPr id="16" name="Picture 15"/>
          <p:cNvPicPr>
            <a:picLocks noChangeAspect="1"/>
          </p:cNvPicPr>
          <p:nvPr/>
        </p:nvPicPr>
        <p:blipFill rotWithShape="1">
          <a:blip r:embed="rId3"/>
          <a:srcRect l="18627" t="35154" r="54863" b="18333"/>
          <a:stretch/>
        </p:blipFill>
        <p:spPr>
          <a:xfrm>
            <a:off x="3357222" y="2804160"/>
            <a:ext cx="2472078" cy="2449336"/>
          </a:xfrm>
          <a:prstGeom prst="rect">
            <a:avLst/>
          </a:prstGeom>
        </p:spPr>
      </p:pic>
      <p:pic>
        <p:nvPicPr>
          <p:cNvPr id="17" name="Picture 16"/>
          <p:cNvPicPr>
            <a:picLocks noChangeAspect="1"/>
          </p:cNvPicPr>
          <p:nvPr/>
        </p:nvPicPr>
        <p:blipFill rotWithShape="1">
          <a:blip r:embed="rId4"/>
          <a:srcRect l="18471" t="34713" r="55177" b="18889"/>
          <a:stretch/>
        </p:blipFill>
        <p:spPr>
          <a:xfrm>
            <a:off x="6291260" y="2755392"/>
            <a:ext cx="2457451" cy="2443336"/>
          </a:xfrm>
          <a:prstGeom prst="rect">
            <a:avLst/>
          </a:prstGeom>
        </p:spPr>
      </p:pic>
      <p:pic>
        <p:nvPicPr>
          <p:cNvPr id="18" name="Picture 17"/>
          <p:cNvPicPr>
            <a:picLocks noChangeAspect="1"/>
          </p:cNvPicPr>
          <p:nvPr/>
        </p:nvPicPr>
        <p:blipFill rotWithShape="1">
          <a:blip r:embed="rId5"/>
          <a:srcRect l="18157" t="34848" r="54549" b="18055"/>
          <a:stretch/>
        </p:blipFill>
        <p:spPr>
          <a:xfrm>
            <a:off x="9210671" y="2743200"/>
            <a:ext cx="2545217" cy="2480134"/>
          </a:xfrm>
          <a:prstGeom prst="rect">
            <a:avLst/>
          </a:prstGeom>
        </p:spPr>
      </p:pic>
      <p:sp>
        <p:nvSpPr>
          <p:cNvPr id="19" name="Right Arrow 18"/>
          <p:cNvSpPr/>
          <p:nvPr/>
        </p:nvSpPr>
        <p:spPr>
          <a:xfrm>
            <a:off x="3021974" y="3811709"/>
            <a:ext cx="448696" cy="515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5842564" y="3779960"/>
            <a:ext cx="448696" cy="515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8784371" y="3836315"/>
            <a:ext cx="448696" cy="515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550384" y="5223334"/>
            <a:ext cx="5566267" cy="523220"/>
          </a:xfrm>
          <a:prstGeom prst="rect">
            <a:avLst/>
          </a:prstGeom>
          <a:noFill/>
        </p:spPr>
        <p:txBody>
          <a:bodyPr wrap="none" rtlCol="0">
            <a:spAutoFit/>
          </a:bodyPr>
          <a:lstStyle/>
          <a:p>
            <a:r>
              <a:rPr lang="en-US" sz="2800" dirty="0" smtClean="0"/>
              <a:t>The image is split at different stages. </a:t>
            </a:r>
            <a:endParaRPr lang="en-US" sz="2800" dirty="0"/>
          </a:p>
        </p:txBody>
      </p:sp>
      <p:sp>
        <p:nvSpPr>
          <p:cNvPr id="23" name="TextBox 22"/>
          <p:cNvSpPr txBox="1"/>
          <p:nvPr/>
        </p:nvSpPr>
        <p:spPr>
          <a:xfrm>
            <a:off x="607874" y="5253496"/>
            <a:ext cx="2507822" cy="1200329"/>
          </a:xfrm>
          <a:prstGeom prst="rect">
            <a:avLst/>
          </a:prstGeom>
          <a:noFill/>
        </p:spPr>
        <p:txBody>
          <a:bodyPr wrap="square" rtlCol="0">
            <a:spAutoFit/>
          </a:bodyPr>
          <a:lstStyle/>
          <a:p>
            <a:r>
              <a:rPr lang="en-US" sz="2400" dirty="0" smtClean="0"/>
              <a:t>Initially, the image is represented as a large filled disk.</a:t>
            </a:r>
            <a:endParaRPr lang="en-US" sz="2400" dirty="0"/>
          </a:p>
        </p:txBody>
      </p:sp>
      <p:sp>
        <p:nvSpPr>
          <p:cNvPr id="24" name="TextBox 23"/>
          <p:cNvSpPr txBox="1"/>
          <p:nvPr/>
        </p:nvSpPr>
        <p:spPr>
          <a:xfrm>
            <a:off x="9377303" y="5252134"/>
            <a:ext cx="2235201" cy="1200329"/>
          </a:xfrm>
          <a:prstGeom prst="rect">
            <a:avLst/>
          </a:prstGeom>
          <a:noFill/>
        </p:spPr>
        <p:txBody>
          <a:bodyPr wrap="square" rtlCol="0">
            <a:spAutoFit/>
          </a:bodyPr>
          <a:lstStyle/>
          <a:p>
            <a:r>
              <a:rPr lang="en-US" sz="2400" dirty="0" smtClean="0"/>
              <a:t>A region is represented as a  filled disk.</a:t>
            </a:r>
            <a:endParaRPr lang="en-US" sz="2400" dirty="0"/>
          </a:p>
        </p:txBody>
      </p:sp>
    </p:spTree>
    <p:extLst>
      <p:ext uri="{BB962C8B-B14F-4D97-AF65-F5344CB8AC3E}">
        <p14:creationId xmlns:p14="http://schemas.microsoft.com/office/powerpoint/2010/main" val="34658977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9112" y="1148214"/>
            <a:ext cx="10515600" cy="4351338"/>
          </a:xfrm>
        </p:spPr>
        <p:txBody>
          <a:bodyPr/>
          <a:lstStyle/>
          <a:p>
            <a:pPr marL="0" indent="0">
              <a:buNone/>
            </a:pPr>
            <a:r>
              <a:rPr lang="en-US" dirty="0" smtClean="0"/>
              <a:t>The large disk is at level one.</a:t>
            </a:r>
          </a:p>
          <a:p>
            <a:pPr marL="0" indent="0">
              <a:buNone/>
            </a:pPr>
            <a:r>
              <a:rPr lang="en-US" dirty="0" smtClean="0"/>
              <a:t>When a node is split, the level of its four children is increased by 1.</a:t>
            </a:r>
            <a:endParaRPr lang="en-US" dirty="0"/>
          </a:p>
        </p:txBody>
      </p:sp>
      <p:pic>
        <p:nvPicPr>
          <p:cNvPr id="4" name="Picture 3"/>
          <p:cNvPicPr>
            <a:picLocks noChangeAspect="1"/>
          </p:cNvPicPr>
          <p:nvPr/>
        </p:nvPicPr>
        <p:blipFill rotWithShape="1">
          <a:blip r:embed="rId2"/>
          <a:srcRect l="18412" t="32179" r="53823" b="18655"/>
          <a:stretch/>
        </p:blipFill>
        <p:spPr>
          <a:xfrm>
            <a:off x="526597" y="2664396"/>
            <a:ext cx="2589099" cy="2589100"/>
          </a:xfrm>
          <a:prstGeom prst="rect">
            <a:avLst/>
          </a:prstGeom>
        </p:spPr>
      </p:pic>
      <p:pic>
        <p:nvPicPr>
          <p:cNvPr id="5" name="Picture 4"/>
          <p:cNvPicPr>
            <a:picLocks noChangeAspect="1"/>
          </p:cNvPicPr>
          <p:nvPr/>
        </p:nvPicPr>
        <p:blipFill rotWithShape="1">
          <a:blip r:embed="rId3"/>
          <a:srcRect l="18627" t="33333" r="54863" b="18333"/>
          <a:stretch/>
        </p:blipFill>
        <p:spPr>
          <a:xfrm>
            <a:off x="3357222" y="2708280"/>
            <a:ext cx="2472078" cy="2545216"/>
          </a:xfrm>
          <a:prstGeom prst="rect">
            <a:avLst/>
          </a:prstGeom>
        </p:spPr>
      </p:pic>
      <p:pic>
        <p:nvPicPr>
          <p:cNvPr id="6" name="Picture 5"/>
          <p:cNvPicPr>
            <a:picLocks noChangeAspect="1"/>
          </p:cNvPicPr>
          <p:nvPr/>
        </p:nvPicPr>
        <p:blipFill rotWithShape="1">
          <a:blip r:embed="rId4"/>
          <a:srcRect l="18471" t="32222" r="55177" b="18889"/>
          <a:stretch/>
        </p:blipFill>
        <p:spPr>
          <a:xfrm>
            <a:off x="6291260" y="2624256"/>
            <a:ext cx="2457451" cy="2574472"/>
          </a:xfrm>
          <a:prstGeom prst="rect">
            <a:avLst/>
          </a:prstGeom>
        </p:spPr>
      </p:pic>
      <p:pic>
        <p:nvPicPr>
          <p:cNvPr id="7" name="Picture 6"/>
          <p:cNvPicPr>
            <a:picLocks noChangeAspect="1"/>
          </p:cNvPicPr>
          <p:nvPr/>
        </p:nvPicPr>
        <p:blipFill rotWithShape="1">
          <a:blip r:embed="rId5"/>
          <a:srcRect l="18157" t="33334" r="54549" b="18055"/>
          <a:stretch/>
        </p:blipFill>
        <p:spPr>
          <a:xfrm>
            <a:off x="9210671" y="2663490"/>
            <a:ext cx="2545217" cy="2559844"/>
          </a:xfrm>
          <a:prstGeom prst="rect">
            <a:avLst/>
          </a:prstGeom>
        </p:spPr>
      </p:pic>
      <p:sp>
        <p:nvSpPr>
          <p:cNvPr id="8" name="Right Arrow 7"/>
          <p:cNvSpPr/>
          <p:nvPr/>
        </p:nvSpPr>
        <p:spPr>
          <a:xfrm>
            <a:off x="3021974" y="3811709"/>
            <a:ext cx="448696" cy="515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842564" y="3779960"/>
            <a:ext cx="448696" cy="515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784371" y="3836315"/>
            <a:ext cx="448696" cy="515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09112" y="-34814"/>
            <a:ext cx="10515600" cy="1325563"/>
          </a:xfrm>
        </p:spPr>
        <p:txBody>
          <a:bodyPr/>
          <a:lstStyle/>
          <a:p>
            <a:r>
              <a:rPr lang="en-US" dirty="0" smtClean="0"/>
              <a:t>Question 3. Node level</a:t>
            </a:r>
            <a:endParaRPr lang="en-US" dirty="0"/>
          </a:p>
        </p:txBody>
      </p:sp>
      <p:sp>
        <p:nvSpPr>
          <p:cNvPr id="13" name="TextBox 12"/>
          <p:cNvSpPr txBox="1"/>
          <p:nvPr/>
        </p:nvSpPr>
        <p:spPr>
          <a:xfrm>
            <a:off x="143665" y="5112920"/>
            <a:ext cx="3866502" cy="1569660"/>
          </a:xfrm>
          <a:prstGeom prst="rect">
            <a:avLst/>
          </a:prstGeom>
          <a:noFill/>
        </p:spPr>
        <p:txBody>
          <a:bodyPr wrap="square" rtlCol="0">
            <a:spAutoFit/>
          </a:bodyPr>
          <a:lstStyle/>
          <a:p>
            <a:r>
              <a:rPr lang="en-US" sz="2400" dirty="0" smtClean="0"/>
              <a:t>Initially, the image is represented as a large filled disk. The corresponding node level is one.</a:t>
            </a:r>
            <a:endParaRPr lang="en-US" sz="2400" dirty="0"/>
          </a:p>
        </p:txBody>
      </p:sp>
      <p:sp>
        <p:nvSpPr>
          <p:cNvPr id="15" name="TextBox 14"/>
          <p:cNvSpPr txBox="1"/>
          <p:nvPr/>
        </p:nvSpPr>
        <p:spPr>
          <a:xfrm>
            <a:off x="1029539" y="3834233"/>
            <a:ext cx="1374415" cy="461665"/>
          </a:xfrm>
          <a:prstGeom prst="rect">
            <a:avLst/>
          </a:prstGeom>
          <a:noFill/>
        </p:spPr>
        <p:txBody>
          <a:bodyPr wrap="none" rtlCol="0">
            <a:spAutoFit/>
          </a:bodyPr>
          <a:lstStyle/>
          <a:p>
            <a:r>
              <a:rPr lang="en-US" sz="2400" dirty="0" smtClean="0"/>
              <a:t>Level one</a:t>
            </a:r>
            <a:endParaRPr lang="en-US" sz="2400" dirty="0"/>
          </a:p>
        </p:txBody>
      </p:sp>
      <p:sp>
        <p:nvSpPr>
          <p:cNvPr id="16" name="TextBox 15"/>
          <p:cNvSpPr txBox="1"/>
          <p:nvPr/>
        </p:nvSpPr>
        <p:spPr>
          <a:xfrm>
            <a:off x="3577656" y="2990915"/>
            <a:ext cx="896720" cy="830997"/>
          </a:xfrm>
          <a:prstGeom prst="rect">
            <a:avLst/>
          </a:prstGeom>
          <a:noFill/>
        </p:spPr>
        <p:txBody>
          <a:bodyPr wrap="none" rtlCol="0">
            <a:spAutoFit/>
          </a:bodyPr>
          <a:lstStyle/>
          <a:p>
            <a:r>
              <a:rPr lang="en-US" sz="2400" dirty="0" smtClean="0"/>
              <a:t>Level </a:t>
            </a:r>
          </a:p>
          <a:p>
            <a:r>
              <a:rPr lang="en-US" sz="2400" dirty="0" smtClean="0"/>
              <a:t>Two</a:t>
            </a:r>
            <a:endParaRPr lang="en-US" sz="2400" dirty="0"/>
          </a:p>
        </p:txBody>
      </p:sp>
      <p:sp>
        <p:nvSpPr>
          <p:cNvPr id="17" name="TextBox 16"/>
          <p:cNvSpPr txBox="1"/>
          <p:nvPr/>
        </p:nvSpPr>
        <p:spPr>
          <a:xfrm>
            <a:off x="4593261" y="4018864"/>
            <a:ext cx="546945" cy="461665"/>
          </a:xfrm>
          <a:prstGeom prst="rect">
            <a:avLst/>
          </a:prstGeom>
          <a:noFill/>
        </p:spPr>
        <p:txBody>
          <a:bodyPr wrap="none" rtlCol="0">
            <a:spAutoFit/>
          </a:bodyPr>
          <a:lstStyle/>
          <a:p>
            <a:r>
              <a:rPr lang="en-US" sz="2400" dirty="0" smtClean="0"/>
              <a:t>L.3</a:t>
            </a:r>
            <a:endParaRPr lang="en-US" sz="2400" dirty="0"/>
          </a:p>
        </p:txBody>
      </p:sp>
      <p:sp>
        <p:nvSpPr>
          <p:cNvPr id="18" name="TextBox 17"/>
          <p:cNvSpPr txBox="1"/>
          <p:nvPr/>
        </p:nvSpPr>
        <p:spPr>
          <a:xfrm>
            <a:off x="11069070" y="2862218"/>
            <a:ext cx="546945" cy="461665"/>
          </a:xfrm>
          <a:prstGeom prst="rect">
            <a:avLst/>
          </a:prstGeom>
          <a:noFill/>
        </p:spPr>
        <p:txBody>
          <a:bodyPr wrap="none" rtlCol="0">
            <a:spAutoFit/>
          </a:bodyPr>
          <a:lstStyle/>
          <a:p>
            <a:r>
              <a:rPr lang="en-US" sz="2400" dirty="0" smtClean="0"/>
              <a:t>L.3</a:t>
            </a:r>
            <a:endParaRPr lang="en-US" sz="2400" dirty="0"/>
          </a:p>
        </p:txBody>
      </p:sp>
      <p:sp>
        <p:nvSpPr>
          <p:cNvPr id="19" name="TextBox 18"/>
          <p:cNvSpPr txBox="1"/>
          <p:nvPr/>
        </p:nvSpPr>
        <p:spPr>
          <a:xfrm>
            <a:off x="11342542" y="3231160"/>
            <a:ext cx="546945" cy="461665"/>
          </a:xfrm>
          <a:prstGeom prst="rect">
            <a:avLst/>
          </a:prstGeom>
          <a:noFill/>
        </p:spPr>
        <p:txBody>
          <a:bodyPr wrap="none" rtlCol="0">
            <a:spAutoFit/>
          </a:bodyPr>
          <a:lstStyle/>
          <a:p>
            <a:r>
              <a:rPr lang="en-US" sz="2400" dirty="0" smtClean="0"/>
              <a:t>L.4</a:t>
            </a:r>
            <a:endParaRPr lang="en-US" sz="2400" dirty="0"/>
          </a:p>
        </p:txBody>
      </p:sp>
      <p:sp>
        <p:nvSpPr>
          <p:cNvPr id="2" name="TextBox 1"/>
          <p:cNvSpPr txBox="1"/>
          <p:nvPr/>
        </p:nvSpPr>
        <p:spPr>
          <a:xfrm>
            <a:off x="2403954" y="2304522"/>
            <a:ext cx="6756080" cy="461665"/>
          </a:xfrm>
          <a:prstGeom prst="rect">
            <a:avLst/>
          </a:prstGeom>
          <a:noFill/>
        </p:spPr>
        <p:txBody>
          <a:bodyPr wrap="none" rtlCol="0">
            <a:spAutoFit/>
          </a:bodyPr>
          <a:lstStyle/>
          <a:p>
            <a:r>
              <a:rPr lang="en-US" sz="2400" dirty="0" smtClean="0"/>
              <a:t>The following figure shows the levels of some nodes.</a:t>
            </a:r>
            <a:endParaRPr lang="en-US" sz="2400" dirty="0"/>
          </a:p>
        </p:txBody>
      </p:sp>
    </p:spTree>
    <p:extLst>
      <p:ext uri="{BB962C8B-B14F-4D97-AF65-F5344CB8AC3E}">
        <p14:creationId xmlns:p14="http://schemas.microsoft.com/office/powerpoint/2010/main" val="21416606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Introduction</a:t>
            </a:r>
            <a:endParaRPr lang="en-US" dirty="0"/>
          </a:p>
        </p:txBody>
      </p:sp>
      <p:sp>
        <p:nvSpPr>
          <p:cNvPr id="3" name="Content Placeholder 2"/>
          <p:cNvSpPr>
            <a:spLocks noGrp="1"/>
          </p:cNvSpPr>
          <p:nvPr>
            <p:ph idx="1"/>
          </p:nvPr>
        </p:nvSpPr>
        <p:spPr>
          <a:xfrm>
            <a:off x="838200" y="1027906"/>
            <a:ext cx="6074044" cy="5512379"/>
          </a:xfrm>
        </p:spPr>
        <p:txBody>
          <a:bodyPr>
            <a:normAutofit/>
          </a:bodyPr>
          <a:lstStyle/>
          <a:p>
            <a:r>
              <a:rPr lang="en-US" dirty="0"/>
              <a:t>A square image 256x256 is </a:t>
            </a:r>
            <a:r>
              <a:rPr lang="en-US" dirty="0" smtClean="0"/>
              <a:t>loaded.</a:t>
            </a:r>
          </a:p>
          <a:p>
            <a:r>
              <a:rPr lang="en-US" dirty="0" smtClean="0"/>
              <a:t>Partition the image into a set of image regions in a hierarchical manner.</a:t>
            </a:r>
          </a:p>
          <a:p>
            <a:r>
              <a:rPr lang="en-US" dirty="0" smtClean="0"/>
              <a:t>Each image region is a square. </a:t>
            </a:r>
          </a:p>
          <a:p>
            <a:r>
              <a:rPr lang="en-US" dirty="0" smtClean="0"/>
              <a:t>Each image </a:t>
            </a:r>
            <a:r>
              <a:rPr lang="en-US" dirty="0"/>
              <a:t>region </a:t>
            </a:r>
            <a:r>
              <a:rPr lang="en-US" dirty="0" smtClean="0"/>
              <a:t>can be divided into four children of the same dimension.</a:t>
            </a:r>
          </a:p>
          <a:p>
            <a:r>
              <a:rPr lang="en-US" dirty="0" smtClean="0"/>
              <a:t>The smallest image </a:t>
            </a:r>
            <a:r>
              <a:rPr lang="en-US" dirty="0"/>
              <a:t>region </a:t>
            </a:r>
            <a:r>
              <a:rPr lang="en-US" dirty="0" smtClean="0"/>
              <a:t>is 1x1.</a:t>
            </a:r>
            <a:endParaRPr lang="en-US" dirty="0"/>
          </a:p>
          <a:p>
            <a:r>
              <a:rPr lang="en-US" dirty="0" smtClean="0"/>
              <a:t>Draw each image </a:t>
            </a:r>
            <a:r>
              <a:rPr lang="en-US" dirty="0"/>
              <a:t>region </a:t>
            </a:r>
            <a:r>
              <a:rPr lang="en-US" dirty="0" smtClean="0"/>
              <a:t>as a filled disk.</a:t>
            </a:r>
          </a:p>
          <a:p>
            <a:r>
              <a:rPr lang="en-US" dirty="0" smtClean="0"/>
              <a:t>The color of the filled disk is the average color of the image </a:t>
            </a:r>
            <a:r>
              <a:rPr lang="en-US" dirty="0"/>
              <a:t>region.</a:t>
            </a:r>
            <a:endParaRPr lang="en-US" dirty="0" smtClean="0"/>
          </a:p>
        </p:txBody>
      </p:sp>
      <p:pic>
        <p:nvPicPr>
          <p:cNvPr id="6" name="Picture 5"/>
          <p:cNvPicPr>
            <a:picLocks noChangeAspect="1"/>
          </p:cNvPicPr>
          <p:nvPr/>
        </p:nvPicPr>
        <p:blipFill rotWithShape="1">
          <a:blip r:embed="rId2"/>
          <a:srcRect l="14445" t="14815" r="37618" b="22539"/>
          <a:stretch/>
        </p:blipFill>
        <p:spPr>
          <a:xfrm>
            <a:off x="7302623" y="1182889"/>
            <a:ext cx="4383314" cy="4296229"/>
          </a:xfrm>
          <a:prstGeom prst="rect">
            <a:avLst/>
          </a:prstGeom>
        </p:spPr>
      </p:pic>
    </p:spTree>
    <p:extLst>
      <p:ext uri="{BB962C8B-B14F-4D97-AF65-F5344CB8AC3E}">
        <p14:creationId xmlns:p14="http://schemas.microsoft.com/office/powerpoint/2010/main" val="24540833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484" y="-19277"/>
            <a:ext cx="10515600" cy="1325563"/>
          </a:xfrm>
        </p:spPr>
        <p:txBody>
          <a:bodyPr/>
          <a:lstStyle/>
          <a:p>
            <a:r>
              <a:rPr lang="en-US" b="1" dirty="0">
                <a:solidFill>
                  <a:srgbClr val="C00000"/>
                </a:solidFill>
              </a:rPr>
              <a:t>Main Task (MUST IMPLEMENT)</a:t>
            </a:r>
            <a:endParaRPr lang="zh-TW" altLang="en-US" dirty="0"/>
          </a:p>
        </p:txBody>
      </p:sp>
      <p:sp>
        <p:nvSpPr>
          <p:cNvPr id="3" name="內容版面配置區 2"/>
          <p:cNvSpPr>
            <a:spLocks noGrp="1"/>
          </p:cNvSpPr>
          <p:nvPr>
            <p:ph idx="1"/>
          </p:nvPr>
        </p:nvSpPr>
        <p:spPr>
          <a:xfrm>
            <a:off x="416376" y="1204688"/>
            <a:ext cx="10923815" cy="5206481"/>
          </a:xfrm>
        </p:spPr>
        <p:txBody>
          <a:bodyPr>
            <a:noAutofit/>
          </a:bodyPr>
          <a:lstStyle/>
          <a:p>
            <a:r>
              <a:rPr lang="en-US" altLang="zh-TW" sz="2400" dirty="0" smtClean="0">
                <a:solidFill>
                  <a:srgbClr val="FF0000"/>
                </a:solidFill>
              </a:rPr>
              <a:t>You must enter your information</a:t>
            </a:r>
          </a:p>
          <a:p>
            <a:pPr marL="0" indent="0">
              <a:buNone/>
            </a:pPr>
            <a:r>
              <a:rPr lang="en-US" altLang="zh-TW" sz="2400" dirty="0" smtClean="0"/>
              <a:t>   student name, student ID, email address  </a:t>
            </a:r>
          </a:p>
          <a:p>
            <a:pPr marL="0" indent="0">
              <a:buNone/>
            </a:pPr>
            <a:r>
              <a:rPr lang="en-US" altLang="zh-TW" sz="2400" dirty="0" smtClean="0"/>
              <a:t>   in </a:t>
            </a:r>
            <a:r>
              <a:rPr lang="en-US" altLang="zh-TW" sz="2400" dirty="0" err="1" smtClean="0"/>
              <a:t>mySystemApp.h</a:t>
            </a:r>
            <a:endParaRPr lang="en-US" altLang="zh-TW" sz="2400" dirty="0" smtClean="0"/>
          </a:p>
          <a:p>
            <a:r>
              <a:rPr lang="en-US" sz="2400" dirty="0" smtClean="0"/>
              <a:t>//********************************************</a:t>
            </a:r>
            <a:endParaRPr lang="en-US" sz="2400" dirty="0"/>
          </a:p>
          <a:p>
            <a:r>
              <a:rPr lang="en-US" sz="2400" dirty="0"/>
              <a:t>// Student Name:</a:t>
            </a:r>
          </a:p>
          <a:p>
            <a:r>
              <a:rPr lang="en-US" sz="2400" dirty="0"/>
              <a:t>// Student ID:</a:t>
            </a:r>
          </a:p>
          <a:p>
            <a:r>
              <a:rPr lang="en-US" sz="2400" dirty="0"/>
              <a:t>// Student Email Address:</a:t>
            </a:r>
          </a:p>
          <a:p>
            <a:r>
              <a:rPr lang="en-US" sz="2400" dirty="0"/>
              <a:t>//********************************************</a:t>
            </a:r>
          </a:p>
          <a:p>
            <a:pPr marL="0" indent="0">
              <a:buNone/>
            </a:pPr>
            <a:r>
              <a:rPr lang="en-US" altLang="zh-TW" sz="2400" b="1" dirty="0" smtClean="0"/>
              <a:t>   Set your name and student ID to </a:t>
            </a:r>
            <a:r>
              <a:rPr lang="en-US" sz="2400" b="1" dirty="0" err="1" smtClean="0"/>
              <a:t>cn_StudentInfo</a:t>
            </a:r>
            <a:r>
              <a:rPr lang="en-US" sz="2400" b="1" dirty="0" smtClean="0"/>
              <a:t> </a:t>
            </a:r>
            <a:endParaRPr lang="en-US" altLang="zh-TW" sz="2400" b="1" dirty="0" smtClean="0"/>
          </a:p>
          <a:p>
            <a:pPr marL="0" indent="0">
              <a:buNone/>
            </a:pPr>
            <a:r>
              <a:rPr lang="en-US" altLang="zh-TW" sz="2400" b="1" dirty="0" smtClean="0">
                <a:solidFill>
                  <a:srgbClr val="FF0000"/>
                </a:solidFill>
              </a:rPr>
              <a:t>   </a:t>
            </a:r>
            <a:r>
              <a:rPr lang="en-US" altLang="zh-TW" sz="2400" b="1" dirty="0"/>
              <a:t>in </a:t>
            </a:r>
            <a:r>
              <a:rPr lang="en-US" altLang="zh-TW" sz="2400" b="1" dirty="0" err="1" smtClean="0"/>
              <a:t>mySystemApp.h</a:t>
            </a:r>
            <a:endParaRPr lang="en-US" altLang="zh-TW" sz="2400" b="1" dirty="0" smtClean="0"/>
          </a:p>
          <a:p>
            <a:pPr marL="0" indent="0">
              <a:buNone/>
            </a:pPr>
            <a:r>
              <a:rPr lang="en-US" altLang="zh-TW" sz="2400" b="1" dirty="0" smtClean="0">
                <a:solidFill>
                  <a:srgbClr val="FF0000"/>
                </a:solidFill>
              </a:rPr>
              <a:t>If you do not do so, your score is zero.</a:t>
            </a:r>
          </a:p>
          <a:p>
            <a:pPr marL="0" indent="0">
              <a:buNone/>
            </a:pPr>
            <a:r>
              <a:rPr lang="en-US" altLang="zh-TW" sz="2400" b="1" dirty="0">
                <a:solidFill>
                  <a:srgbClr val="FF0000"/>
                </a:solidFill>
              </a:rPr>
              <a:t>You must not modify anything else in </a:t>
            </a:r>
            <a:r>
              <a:rPr lang="en-US" altLang="zh-TW" sz="2400" b="1" dirty="0" err="1" smtClean="0">
                <a:solidFill>
                  <a:srgbClr val="FF0000"/>
                </a:solidFill>
              </a:rPr>
              <a:t>mySystemApp.h</a:t>
            </a:r>
            <a:endParaRPr lang="en-US" altLang="zh-TW" sz="2400" b="1" dirty="0">
              <a:solidFill>
                <a:srgbClr val="FF0000"/>
              </a:solidFill>
            </a:endParaRPr>
          </a:p>
        </p:txBody>
      </p:sp>
    </p:spTree>
    <p:extLst>
      <p:ext uri="{BB962C8B-B14F-4D97-AF65-F5344CB8AC3E}">
        <p14:creationId xmlns:p14="http://schemas.microsoft.com/office/powerpoint/2010/main" val="1721224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3: Main tasks</a:t>
            </a:r>
            <a:endParaRPr lang="zh-TW" altLang="en-US" dirty="0"/>
          </a:p>
        </p:txBody>
      </p:sp>
      <p:sp>
        <p:nvSpPr>
          <p:cNvPr id="3" name="Rectangle 2"/>
          <p:cNvSpPr/>
          <p:nvPr/>
        </p:nvSpPr>
        <p:spPr>
          <a:xfrm>
            <a:off x="324181" y="1083115"/>
            <a:ext cx="11111916" cy="2062103"/>
          </a:xfrm>
          <a:prstGeom prst="rect">
            <a:avLst/>
          </a:prstGeom>
        </p:spPr>
        <p:txBody>
          <a:bodyPr wrap="square">
            <a:spAutoFit/>
          </a:bodyPr>
          <a:lstStyle/>
          <a:p>
            <a:pPr>
              <a:buFont typeface="Wingdings" panose="05000000000000000000" pitchFamily="2" charset="2"/>
              <a:buChar char="§"/>
            </a:pPr>
            <a:r>
              <a:rPr lang="en-US" sz="3200" dirty="0" smtClean="0"/>
              <a:t>Use the key events to change the image.</a:t>
            </a:r>
          </a:p>
          <a:p>
            <a:pPr>
              <a:buFont typeface="Wingdings" panose="05000000000000000000" pitchFamily="2" charset="2"/>
              <a:buChar char="§"/>
            </a:pPr>
            <a:endParaRPr lang="en-US" sz="3200" dirty="0" smtClean="0"/>
          </a:p>
          <a:p>
            <a:pPr>
              <a:buFont typeface="Wingdings" panose="05000000000000000000" pitchFamily="2" charset="2"/>
              <a:buChar char="§"/>
            </a:pPr>
            <a:r>
              <a:rPr lang="en-US" sz="3200" dirty="0" smtClean="0"/>
              <a:t>Mouse events are not used in this question.</a:t>
            </a:r>
          </a:p>
          <a:p>
            <a:pPr>
              <a:buFont typeface="Wingdings" panose="05000000000000000000" pitchFamily="2" charset="2"/>
              <a:buChar char="§"/>
            </a:pPr>
            <a:endParaRPr lang="en-US" sz="3200" dirty="0"/>
          </a:p>
        </p:txBody>
      </p:sp>
    </p:spTree>
    <p:extLst>
      <p:ext uri="{BB962C8B-B14F-4D97-AF65-F5344CB8AC3E}">
        <p14:creationId xmlns:p14="http://schemas.microsoft.com/office/powerpoint/2010/main" val="2141026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3: Task One</a:t>
            </a:r>
            <a:endParaRPr lang="zh-TW" altLang="en-US" dirty="0"/>
          </a:p>
        </p:txBody>
      </p:sp>
      <p:sp>
        <p:nvSpPr>
          <p:cNvPr id="3" name="Rectangle 2"/>
          <p:cNvSpPr/>
          <p:nvPr/>
        </p:nvSpPr>
        <p:spPr>
          <a:xfrm>
            <a:off x="324181" y="1083115"/>
            <a:ext cx="11111916" cy="1569660"/>
          </a:xfrm>
          <a:prstGeom prst="rect">
            <a:avLst/>
          </a:prstGeom>
        </p:spPr>
        <p:txBody>
          <a:bodyPr wrap="square">
            <a:spAutoFit/>
          </a:bodyPr>
          <a:lstStyle/>
          <a:p>
            <a:pPr>
              <a:buFont typeface="Wingdings" panose="05000000000000000000" pitchFamily="2" charset="2"/>
              <a:buChar char="§"/>
            </a:pPr>
            <a:r>
              <a:rPr lang="en-US" sz="2400" dirty="0" smtClean="0"/>
              <a:t>Press ‘6’ to explore the image to the lowest level and show the disks at the lowest level.</a:t>
            </a:r>
          </a:p>
          <a:p>
            <a:pPr>
              <a:buFont typeface="Wingdings" panose="05000000000000000000" pitchFamily="2" charset="2"/>
              <a:buChar char="§"/>
            </a:pPr>
            <a:endParaRPr lang="en-US" sz="2400" dirty="0"/>
          </a:p>
          <a:p>
            <a:pPr>
              <a:buFont typeface="Wingdings" panose="05000000000000000000" pitchFamily="2" charset="2"/>
              <a:buChar char="§"/>
            </a:pPr>
            <a:r>
              <a:rPr lang="en-US" sz="2400" dirty="0" smtClean="0"/>
              <a:t>No demo figure here.</a:t>
            </a:r>
            <a:endParaRPr lang="en-US" sz="2400" dirty="0"/>
          </a:p>
        </p:txBody>
      </p:sp>
    </p:spTree>
    <p:extLst>
      <p:ext uri="{BB962C8B-B14F-4D97-AF65-F5344CB8AC3E}">
        <p14:creationId xmlns:p14="http://schemas.microsoft.com/office/powerpoint/2010/main" val="2975652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3: Task One - Hint</a:t>
            </a:r>
            <a:endParaRPr lang="zh-TW" altLang="en-US" dirty="0"/>
          </a:p>
        </p:txBody>
      </p:sp>
      <p:sp>
        <p:nvSpPr>
          <p:cNvPr id="3" name="Rectangle 2"/>
          <p:cNvSpPr/>
          <p:nvPr/>
        </p:nvSpPr>
        <p:spPr>
          <a:xfrm>
            <a:off x="324181" y="1083115"/>
            <a:ext cx="5966891" cy="3416320"/>
          </a:xfrm>
          <a:prstGeom prst="rect">
            <a:avLst/>
          </a:prstGeom>
        </p:spPr>
        <p:txBody>
          <a:bodyPr wrap="square">
            <a:spAutoFit/>
          </a:bodyPr>
          <a:lstStyle/>
          <a:p>
            <a:pPr>
              <a:buFont typeface="Wingdings" panose="05000000000000000000" pitchFamily="2" charset="2"/>
              <a:buChar char="§"/>
            </a:pPr>
            <a:r>
              <a:rPr lang="en-US" sz="2400" dirty="0" smtClean="0"/>
              <a:t>Press ‘6’ to explore the image to the lowest level and show the disks at the lowest level.</a:t>
            </a:r>
          </a:p>
          <a:p>
            <a:pPr>
              <a:buFont typeface="Wingdings" panose="05000000000000000000" pitchFamily="2" charset="2"/>
              <a:buChar char="§"/>
            </a:pPr>
            <a:endParaRPr lang="en-US" sz="2400" dirty="0"/>
          </a:p>
          <a:p>
            <a:pPr>
              <a:buFont typeface="Wingdings" panose="05000000000000000000" pitchFamily="2" charset="2"/>
              <a:buChar char="§"/>
            </a:pPr>
            <a:r>
              <a:rPr lang="en-US" sz="2400" dirty="0" smtClean="0"/>
              <a:t>Main idea</a:t>
            </a:r>
          </a:p>
          <a:p>
            <a:endParaRPr lang="en-US" sz="2400" dirty="0"/>
          </a:p>
          <a:p>
            <a:r>
              <a:rPr lang="en-US" sz="2400" dirty="0" smtClean="0"/>
              <a:t>For each node, check whether it is explored. If not, explore it except for that it is too small. When a node is explored, its four children are created and then explore the four children.</a:t>
            </a:r>
          </a:p>
        </p:txBody>
      </p:sp>
      <p:sp>
        <p:nvSpPr>
          <p:cNvPr id="4" name="TextBox 3"/>
          <p:cNvSpPr txBox="1"/>
          <p:nvPr/>
        </p:nvSpPr>
        <p:spPr>
          <a:xfrm>
            <a:off x="6534912" y="140025"/>
            <a:ext cx="5487555" cy="6463308"/>
          </a:xfrm>
          <a:prstGeom prst="rect">
            <a:avLst/>
          </a:prstGeom>
          <a:noFill/>
          <a:ln>
            <a:solidFill>
              <a:schemeClr val="accent1"/>
            </a:solidFill>
          </a:ln>
        </p:spPr>
        <p:txBody>
          <a:bodyPr wrap="square" rtlCol="0">
            <a:spAutoFit/>
          </a:bodyPr>
          <a:lstStyle/>
          <a:p>
            <a:r>
              <a:rPr lang="en-US" dirty="0" smtClean="0"/>
              <a:t>void  </a:t>
            </a:r>
            <a:r>
              <a:rPr lang="en-US" dirty="0" err="1" smtClean="0"/>
              <a:t>explore_full</a:t>
            </a:r>
            <a:r>
              <a:rPr lang="en-US" dirty="0" smtClean="0"/>
              <a:t>( ) { 	// entry point</a:t>
            </a:r>
          </a:p>
          <a:p>
            <a:r>
              <a:rPr lang="en-US" dirty="0"/>
              <a:t> </a:t>
            </a:r>
            <a:r>
              <a:rPr lang="en-US" dirty="0" smtClean="0"/>
              <a:t>  </a:t>
            </a:r>
            <a:r>
              <a:rPr lang="en-US" dirty="0" err="1" smtClean="0"/>
              <a:t>explore_full</a:t>
            </a:r>
            <a:r>
              <a:rPr lang="en-US" dirty="0" smtClean="0"/>
              <a:t>( </a:t>
            </a:r>
            <a:r>
              <a:rPr lang="en-US" dirty="0" err="1" smtClean="0"/>
              <a:t>m_root</a:t>
            </a:r>
            <a:r>
              <a:rPr lang="en-US" dirty="0" smtClean="0"/>
              <a:t> );	// pass the root node</a:t>
            </a:r>
          </a:p>
          <a:p>
            <a:r>
              <a:rPr lang="en-US" dirty="0" smtClean="0"/>
              <a:t>}</a:t>
            </a:r>
          </a:p>
          <a:p>
            <a:endParaRPr lang="en-US" dirty="0"/>
          </a:p>
          <a:p>
            <a:r>
              <a:rPr lang="en-US" dirty="0"/>
              <a:t>void </a:t>
            </a:r>
            <a:r>
              <a:rPr lang="en-US" dirty="0" err="1"/>
              <a:t>explore_full</a:t>
            </a:r>
            <a:r>
              <a:rPr lang="en-US" dirty="0" smtClean="0"/>
              <a:t>( IMAGE_NODE *node )  {</a:t>
            </a:r>
          </a:p>
          <a:p>
            <a:r>
              <a:rPr lang="en-US" dirty="0"/>
              <a:t> </a:t>
            </a:r>
            <a:r>
              <a:rPr lang="en-US" dirty="0" smtClean="0"/>
              <a:t>   if (node-&gt;</a:t>
            </a:r>
            <a:r>
              <a:rPr lang="en-US" dirty="0" err="1" smtClean="0"/>
              <a:t>flg_explored</a:t>
            </a:r>
            <a:r>
              <a:rPr lang="en-US" dirty="0" smtClean="0"/>
              <a:t>) {</a:t>
            </a:r>
          </a:p>
          <a:p>
            <a:r>
              <a:rPr lang="en-US" dirty="0"/>
              <a:t> </a:t>
            </a:r>
            <a:r>
              <a:rPr lang="en-US" dirty="0" smtClean="0"/>
              <a:t>            for each child {</a:t>
            </a:r>
          </a:p>
          <a:p>
            <a:r>
              <a:rPr lang="en-US" dirty="0"/>
              <a:t> </a:t>
            </a:r>
            <a:r>
              <a:rPr lang="en-US" dirty="0" smtClean="0"/>
              <a:t>                 </a:t>
            </a:r>
            <a:r>
              <a:rPr lang="en-US" dirty="0" err="1" smtClean="0"/>
              <a:t>explore_full</a:t>
            </a:r>
            <a:r>
              <a:rPr lang="en-US" dirty="0" smtClean="0"/>
              <a:t>( child );</a:t>
            </a:r>
          </a:p>
          <a:p>
            <a:r>
              <a:rPr lang="en-US" dirty="0"/>
              <a:t> </a:t>
            </a:r>
            <a:r>
              <a:rPr lang="en-US" dirty="0" smtClean="0"/>
              <a:t>            }</a:t>
            </a:r>
          </a:p>
          <a:p>
            <a:r>
              <a:rPr lang="en-US" dirty="0"/>
              <a:t> </a:t>
            </a:r>
            <a:r>
              <a:rPr lang="en-US" dirty="0" smtClean="0"/>
              <a:t>            return;  </a:t>
            </a:r>
          </a:p>
          <a:p>
            <a:r>
              <a:rPr lang="en-US" dirty="0"/>
              <a:t> </a:t>
            </a:r>
            <a:r>
              <a:rPr lang="en-US" dirty="0" smtClean="0"/>
              <a:t>   }</a:t>
            </a:r>
          </a:p>
          <a:p>
            <a:r>
              <a:rPr lang="en-US" dirty="0"/>
              <a:t> </a:t>
            </a:r>
            <a:r>
              <a:rPr lang="en-US" dirty="0" smtClean="0"/>
              <a:t>    // </a:t>
            </a:r>
            <a:r>
              <a:rPr lang="en-US" dirty="0"/>
              <a:t>set the node to be explored.</a:t>
            </a:r>
          </a:p>
          <a:p>
            <a:r>
              <a:rPr lang="en-US" dirty="0" smtClean="0"/>
              <a:t>    node-</a:t>
            </a:r>
            <a:r>
              <a:rPr lang="en-US" dirty="0"/>
              <a:t>&gt;</a:t>
            </a:r>
            <a:r>
              <a:rPr lang="en-US" dirty="0" err="1"/>
              <a:t>flg_explored</a:t>
            </a:r>
            <a:r>
              <a:rPr lang="en-US" dirty="0"/>
              <a:t> </a:t>
            </a:r>
            <a:r>
              <a:rPr lang="en-US" dirty="0" smtClean="0"/>
              <a:t> = true; </a:t>
            </a:r>
          </a:p>
          <a:p>
            <a:r>
              <a:rPr lang="en-US" dirty="0" smtClean="0"/>
              <a:t>    </a:t>
            </a:r>
          </a:p>
          <a:p>
            <a:r>
              <a:rPr lang="en-US" dirty="0"/>
              <a:t> </a:t>
            </a:r>
            <a:r>
              <a:rPr lang="en-US" dirty="0" smtClean="0"/>
              <a:t>  if node region too small, return;</a:t>
            </a:r>
          </a:p>
          <a:p>
            <a:r>
              <a:rPr lang="en-US" dirty="0"/>
              <a:t> </a:t>
            </a:r>
            <a:r>
              <a:rPr lang="en-US" dirty="0" smtClean="0"/>
              <a:t>    </a:t>
            </a:r>
          </a:p>
          <a:p>
            <a:r>
              <a:rPr lang="en-US" dirty="0"/>
              <a:t> </a:t>
            </a:r>
            <a:r>
              <a:rPr lang="en-US" dirty="0" smtClean="0"/>
              <a:t>   create four children</a:t>
            </a:r>
          </a:p>
          <a:p>
            <a:r>
              <a:rPr lang="en-US" dirty="0"/>
              <a:t> </a:t>
            </a:r>
            <a:r>
              <a:rPr lang="en-US" dirty="0" smtClean="0"/>
              <a:t>   for each child</a:t>
            </a:r>
          </a:p>
          <a:p>
            <a:r>
              <a:rPr lang="en-US" dirty="0"/>
              <a:t> </a:t>
            </a:r>
            <a:r>
              <a:rPr lang="en-US" dirty="0" smtClean="0"/>
              <a:t>        set the attributes (e.g., position, width, height, etc.)</a:t>
            </a:r>
          </a:p>
          <a:p>
            <a:r>
              <a:rPr lang="en-US" dirty="0"/>
              <a:t> </a:t>
            </a:r>
            <a:r>
              <a:rPr lang="en-US" dirty="0" smtClean="0"/>
              <a:t>   </a:t>
            </a:r>
          </a:p>
          <a:p>
            <a:r>
              <a:rPr lang="en-US" dirty="0"/>
              <a:t> </a:t>
            </a:r>
            <a:r>
              <a:rPr lang="en-US" dirty="0" smtClean="0"/>
              <a:t>   for each child</a:t>
            </a:r>
          </a:p>
          <a:p>
            <a:r>
              <a:rPr lang="en-US" dirty="0"/>
              <a:t> </a:t>
            </a:r>
            <a:r>
              <a:rPr lang="en-US" dirty="0" smtClean="0"/>
              <a:t>        </a:t>
            </a:r>
            <a:r>
              <a:rPr lang="en-US" dirty="0" err="1" smtClean="0"/>
              <a:t>explore_full</a:t>
            </a:r>
            <a:r>
              <a:rPr lang="en-US" dirty="0" smtClean="0"/>
              <a:t>( child );</a:t>
            </a:r>
          </a:p>
          <a:p>
            <a:r>
              <a:rPr lang="en-US" dirty="0"/>
              <a:t>}</a:t>
            </a:r>
          </a:p>
        </p:txBody>
      </p:sp>
    </p:spTree>
    <p:extLst>
      <p:ext uri="{BB962C8B-B14F-4D97-AF65-F5344CB8AC3E}">
        <p14:creationId xmlns:p14="http://schemas.microsoft.com/office/powerpoint/2010/main" val="3588148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3: Task Two</a:t>
            </a:r>
            <a:endParaRPr lang="zh-TW" altLang="en-US" dirty="0"/>
          </a:p>
        </p:txBody>
      </p:sp>
      <p:sp>
        <p:nvSpPr>
          <p:cNvPr id="3" name="Rectangle 2"/>
          <p:cNvSpPr/>
          <p:nvPr/>
        </p:nvSpPr>
        <p:spPr>
          <a:xfrm>
            <a:off x="324181" y="1083115"/>
            <a:ext cx="6279819" cy="3046988"/>
          </a:xfrm>
          <a:prstGeom prst="rect">
            <a:avLst/>
          </a:prstGeom>
        </p:spPr>
        <p:txBody>
          <a:bodyPr wrap="square">
            <a:spAutoFit/>
          </a:bodyPr>
          <a:lstStyle/>
          <a:p>
            <a:pPr>
              <a:buFont typeface="Wingdings" panose="05000000000000000000" pitchFamily="2" charset="2"/>
              <a:buChar char="§"/>
            </a:pPr>
            <a:r>
              <a:rPr lang="en-US" sz="2400" dirty="0" smtClean="0"/>
              <a:t>Press ‘7’ to explore the </a:t>
            </a:r>
            <a:r>
              <a:rPr lang="en-US" sz="2400" b="1" dirty="0" smtClean="0"/>
              <a:t>left</a:t>
            </a:r>
            <a:r>
              <a:rPr lang="en-US" sz="2400" dirty="0" smtClean="0"/>
              <a:t> side of the image.</a:t>
            </a:r>
          </a:p>
          <a:p>
            <a:pPr>
              <a:buFont typeface="Wingdings" panose="05000000000000000000" pitchFamily="2" charset="2"/>
              <a:buChar char="§"/>
            </a:pPr>
            <a:r>
              <a:rPr lang="en-US" sz="2400" b="1" dirty="0" smtClean="0"/>
              <a:t>The left part </a:t>
            </a:r>
            <a:r>
              <a:rPr lang="en-US" sz="2400" b="1" smtClean="0"/>
              <a:t>of the image </a:t>
            </a:r>
            <a:r>
              <a:rPr lang="en-US" sz="2400" b="1" dirty="0" smtClean="0"/>
              <a:t>must be explored to at least level 5 or higher. </a:t>
            </a:r>
          </a:p>
          <a:p>
            <a:pPr>
              <a:buFont typeface="Wingdings" panose="05000000000000000000" pitchFamily="2" charset="2"/>
              <a:buChar char="§"/>
            </a:pPr>
            <a:endParaRPr lang="en-US" sz="2400" b="1" dirty="0"/>
          </a:p>
          <a:p>
            <a:pPr>
              <a:buFont typeface="Wingdings" panose="05000000000000000000" pitchFamily="2" charset="2"/>
              <a:buChar char="§"/>
            </a:pPr>
            <a:r>
              <a:rPr lang="en-US" sz="2400" dirty="0"/>
              <a:t>Hint: You can directly explore a node without giving a point position</a:t>
            </a:r>
            <a:r>
              <a:rPr lang="en-US" sz="2400" dirty="0" smtClean="0"/>
              <a:t>.</a:t>
            </a:r>
          </a:p>
          <a:p>
            <a:pPr>
              <a:buFont typeface="Wingdings" panose="05000000000000000000" pitchFamily="2" charset="2"/>
              <a:buChar char="§"/>
            </a:pPr>
            <a:endParaRPr lang="en-US" sz="2400" dirty="0"/>
          </a:p>
          <a:p>
            <a:pPr>
              <a:buFont typeface="Wingdings" panose="05000000000000000000" pitchFamily="2" charset="2"/>
              <a:buChar char="§"/>
            </a:pPr>
            <a:r>
              <a:rPr lang="en-US" sz="2400" dirty="0" smtClean="0"/>
              <a:t>Apply </a:t>
            </a:r>
            <a:r>
              <a:rPr lang="en-US" sz="2400" i="1" dirty="0" err="1" smtClean="0"/>
              <a:t>explore_full</a:t>
            </a:r>
            <a:r>
              <a:rPr lang="en-US" sz="2400" dirty="0" smtClean="0"/>
              <a:t> on the two left nodes</a:t>
            </a:r>
            <a:endParaRPr lang="en-US" sz="2400" dirty="0"/>
          </a:p>
        </p:txBody>
      </p:sp>
      <p:pic>
        <p:nvPicPr>
          <p:cNvPr id="2" name="Picture 1"/>
          <p:cNvPicPr>
            <a:picLocks noChangeAspect="1"/>
          </p:cNvPicPr>
          <p:nvPr/>
        </p:nvPicPr>
        <p:blipFill rotWithShape="1">
          <a:blip r:embed="rId3"/>
          <a:srcRect l="24516" t="3118" r="23226" b="5699"/>
          <a:stretch/>
        </p:blipFill>
        <p:spPr>
          <a:xfrm>
            <a:off x="6718706" y="1083115"/>
            <a:ext cx="5187899" cy="5091828"/>
          </a:xfrm>
          <a:prstGeom prst="rect">
            <a:avLst/>
          </a:prstGeom>
        </p:spPr>
      </p:pic>
    </p:spTree>
    <p:extLst>
      <p:ext uri="{BB962C8B-B14F-4D97-AF65-F5344CB8AC3E}">
        <p14:creationId xmlns:p14="http://schemas.microsoft.com/office/powerpoint/2010/main" val="14585629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3: Task Three</a:t>
            </a:r>
            <a:endParaRPr lang="zh-TW" altLang="en-US" dirty="0"/>
          </a:p>
        </p:txBody>
      </p:sp>
      <p:sp>
        <p:nvSpPr>
          <p:cNvPr id="3" name="Rectangle 2"/>
          <p:cNvSpPr/>
          <p:nvPr/>
        </p:nvSpPr>
        <p:spPr>
          <a:xfrm>
            <a:off x="324181" y="1083115"/>
            <a:ext cx="6279819" cy="2308324"/>
          </a:xfrm>
          <a:prstGeom prst="rect">
            <a:avLst/>
          </a:prstGeom>
        </p:spPr>
        <p:txBody>
          <a:bodyPr wrap="square">
            <a:spAutoFit/>
          </a:bodyPr>
          <a:lstStyle/>
          <a:p>
            <a:pPr>
              <a:buFont typeface="Wingdings" panose="05000000000000000000" pitchFamily="2" charset="2"/>
              <a:buChar char="§"/>
            </a:pPr>
            <a:r>
              <a:rPr lang="en-US" sz="2400" dirty="0" smtClean="0"/>
              <a:t>Press ‘8’ to explore the </a:t>
            </a:r>
            <a:r>
              <a:rPr lang="en-US" sz="2400" b="1" dirty="0" smtClean="0"/>
              <a:t>right</a:t>
            </a:r>
            <a:r>
              <a:rPr lang="en-US" sz="2400" dirty="0" smtClean="0"/>
              <a:t> side of the image.</a:t>
            </a:r>
          </a:p>
          <a:p>
            <a:pPr>
              <a:buFont typeface="Wingdings" panose="05000000000000000000" pitchFamily="2" charset="2"/>
              <a:buChar char="§"/>
            </a:pPr>
            <a:r>
              <a:rPr lang="en-US" sz="2400" b="1" dirty="0" smtClean="0"/>
              <a:t>The right part of the image must be explored to at least level 5 or higher. </a:t>
            </a:r>
          </a:p>
          <a:p>
            <a:pPr>
              <a:buFont typeface="Wingdings" panose="05000000000000000000" pitchFamily="2" charset="2"/>
              <a:buChar char="§"/>
            </a:pPr>
            <a:endParaRPr lang="en-US" sz="2400" b="1" dirty="0"/>
          </a:p>
          <a:p>
            <a:pPr>
              <a:buFont typeface="Wingdings" panose="05000000000000000000" pitchFamily="2" charset="2"/>
              <a:buChar char="§"/>
            </a:pPr>
            <a:r>
              <a:rPr lang="en-US" sz="2400" dirty="0"/>
              <a:t>Apply </a:t>
            </a:r>
            <a:r>
              <a:rPr lang="en-US" sz="2400" i="1" dirty="0" err="1"/>
              <a:t>explore_full</a:t>
            </a:r>
            <a:r>
              <a:rPr lang="en-US" sz="2400" dirty="0"/>
              <a:t> on the </a:t>
            </a:r>
            <a:r>
              <a:rPr lang="en-US" sz="2400" dirty="0" smtClean="0"/>
              <a:t>two right </a:t>
            </a:r>
            <a:r>
              <a:rPr lang="en-US" sz="2400" dirty="0"/>
              <a:t>nodes</a:t>
            </a:r>
          </a:p>
          <a:p>
            <a:pPr>
              <a:buFont typeface="Wingdings" panose="05000000000000000000" pitchFamily="2" charset="2"/>
              <a:buChar char="§"/>
            </a:pPr>
            <a:endParaRPr lang="en-US" sz="2400" b="1" dirty="0"/>
          </a:p>
        </p:txBody>
      </p:sp>
      <p:pic>
        <p:nvPicPr>
          <p:cNvPr id="4" name="Picture 3"/>
          <p:cNvPicPr>
            <a:picLocks noChangeAspect="1"/>
          </p:cNvPicPr>
          <p:nvPr/>
        </p:nvPicPr>
        <p:blipFill rotWithShape="1">
          <a:blip r:embed="rId3"/>
          <a:srcRect l="24667" t="3735" r="23810" b="6022"/>
          <a:stretch/>
        </p:blipFill>
        <p:spPr>
          <a:xfrm>
            <a:off x="6604000" y="877055"/>
            <a:ext cx="5326743" cy="5247975"/>
          </a:xfrm>
          <a:prstGeom prst="rect">
            <a:avLst/>
          </a:prstGeom>
        </p:spPr>
      </p:pic>
    </p:spTree>
    <p:extLst>
      <p:ext uri="{BB962C8B-B14F-4D97-AF65-F5344CB8AC3E}">
        <p14:creationId xmlns:p14="http://schemas.microsoft.com/office/powerpoint/2010/main" val="42467185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3: Task Four</a:t>
            </a:r>
            <a:endParaRPr lang="zh-TW" altLang="en-US" dirty="0"/>
          </a:p>
        </p:txBody>
      </p:sp>
      <p:sp>
        <p:nvSpPr>
          <p:cNvPr id="3" name="Rectangle 2"/>
          <p:cNvSpPr/>
          <p:nvPr/>
        </p:nvSpPr>
        <p:spPr>
          <a:xfrm>
            <a:off x="324181" y="1083115"/>
            <a:ext cx="11111916" cy="830997"/>
          </a:xfrm>
          <a:prstGeom prst="rect">
            <a:avLst/>
          </a:prstGeom>
        </p:spPr>
        <p:txBody>
          <a:bodyPr wrap="square">
            <a:spAutoFit/>
          </a:bodyPr>
          <a:lstStyle/>
          <a:p>
            <a:pPr>
              <a:buFont typeface="Wingdings" panose="05000000000000000000" pitchFamily="2" charset="2"/>
              <a:buChar char="§"/>
            </a:pPr>
            <a:r>
              <a:rPr lang="en-US" sz="2400" dirty="0" smtClean="0"/>
              <a:t>Press ‘9’ to display the image as shown below.</a:t>
            </a:r>
          </a:p>
          <a:p>
            <a:pPr>
              <a:buFont typeface="Wingdings" panose="05000000000000000000" pitchFamily="2" charset="2"/>
              <a:buChar char="§"/>
            </a:pPr>
            <a:r>
              <a:rPr lang="en-US" sz="2400" dirty="0" smtClean="0"/>
              <a:t>No </a:t>
            </a:r>
            <a:r>
              <a:rPr lang="en-US" sz="2400" dirty="0"/>
              <a:t>demo figure here</a:t>
            </a:r>
            <a:r>
              <a:rPr lang="en-US" sz="2400" dirty="0" smtClean="0"/>
              <a:t>.</a:t>
            </a:r>
            <a:endParaRPr lang="en-US" sz="2400" dirty="0"/>
          </a:p>
        </p:txBody>
      </p:sp>
      <p:pic>
        <p:nvPicPr>
          <p:cNvPr id="5" name="Picture 4"/>
          <p:cNvPicPr>
            <a:picLocks noChangeAspect="1"/>
          </p:cNvPicPr>
          <p:nvPr/>
        </p:nvPicPr>
        <p:blipFill rotWithShape="1">
          <a:blip r:embed="rId3"/>
          <a:srcRect l="25714" t="3228" r="22572" b="6021"/>
          <a:stretch/>
        </p:blipFill>
        <p:spPr>
          <a:xfrm>
            <a:off x="3439886" y="1836905"/>
            <a:ext cx="4719946" cy="4659101"/>
          </a:xfrm>
          <a:prstGeom prst="rect">
            <a:avLst/>
          </a:prstGeom>
        </p:spPr>
      </p:pic>
      <p:sp>
        <p:nvSpPr>
          <p:cNvPr id="4" name="Rectangle 3"/>
          <p:cNvSpPr/>
          <p:nvPr/>
        </p:nvSpPr>
        <p:spPr>
          <a:xfrm>
            <a:off x="8399364" y="2039346"/>
            <a:ext cx="3168522" cy="1384995"/>
          </a:xfrm>
          <a:prstGeom prst="rect">
            <a:avLst/>
          </a:prstGeom>
        </p:spPr>
        <p:txBody>
          <a:bodyPr wrap="square">
            <a:spAutoFit/>
          </a:bodyPr>
          <a:lstStyle/>
          <a:p>
            <a:r>
              <a:rPr lang="en-US" sz="2800" dirty="0" smtClean="0"/>
              <a:t>Show </a:t>
            </a:r>
            <a:r>
              <a:rPr lang="en-US" sz="2800" dirty="0"/>
              <a:t>the image at level 3. All nodes are at level 3.</a:t>
            </a:r>
          </a:p>
        </p:txBody>
      </p:sp>
    </p:spTree>
    <p:extLst>
      <p:ext uri="{BB962C8B-B14F-4D97-AF65-F5344CB8AC3E}">
        <p14:creationId xmlns:p14="http://schemas.microsoft.com/office/powerpoint/2010/main" val="22558946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3: Task Five</a:t>
            </a:r>
            <a:endParaRPr lang="zh-TW" altLang="en-US" dirty="0"/>
          </a:p>
        </p:txBody>
      </p:sp>
      <p:sp>
        <p:nvSpPr>
          <p:cNvPr id="3" name="Rectangle 2"/>
          <p:cNvSpPr/>
          <p:nvPr/>
        </p:nvSpPr>
        <p:spPr>
          <a:xfrm>
            <a:off x="324181" y="1083115"/>
            <a:ext cx="6279819" cy="461665"/>
          </a:xfrm>
          <a:prstGeom prst="rect">
            <a:avLst/>
          </a:prstGeom>
        </p:spPr>
        <p:txBody>
          <a:bodyPr wrap="square">
            <a:spAutoFit/>
          </a:bodyPr>
          <a:lstStyle/>
          <a:p>
            <a:pPr>
              <a:buFont typeface="Wingdings" panose="05000000000000000000" pitchFamily="2" charset="2"/>
              <a:buChar char="§"/>
            </a:pPr>
            <a:r>
              <a:rPr lang="en-US" sz="2400" dirty="0" smtClean="0"/>
              <a:t>Press ‘0’ to show the image as the below figure.</a:t>
            </a:r>
          </a:p>
        </p:txBody>
      </p:sp>
      <p:pic>
        <p:nvPicPr>
          <p:cNvPr id="2" name="Picture 1"/>
          <p:cNvPicPr>
            <a:picLocks noChangeAspect="1"/>
          </p:cNvPicPr>
          <p:nvPr/>
        </p:nvPicPr>
        <p:blipFill rotWithShape="1">
          <a:blip r:embed="rId3"/>
          <a:srcRect l="25238" t="4243" r="23905" b="5175"/>
          <a:stretch/>
        </p:blipFill>
        <p:spPr>
          <a:xfrm>
            <a:off x="3537036" y="1886856"/>
            <a:ext cx="4622796" cy="4631453"/>
          </a:xfrm>
          <a:prstGeom prst="rect">
            <a:avLst/>
          </a:prstGeom>
        </p:spPr>
      </p:pic>
    </p:spTree>
    <p:extLst>
      <p:ext uri="{BB962C8B-B14F-4D97-AF65-F5344CB8AC3E}">
        <p14:creationId xmlns:p14="http://schemas.microsoft.com/office/powerpoint/2010/main" val="3734532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3: Task Five - Hint</a:t>
            </a:r>
            <a:endParaRPr lang="zh-TW" altLang="en-US" dirty="0"/>
          </a:p>
        </p:txBody>
      </p:sp>
      <p:sp>
        <p:nvSpPr>
          <p:cNvPr id="3" name="Rectangle 2"/>
          <p:cNvSpPr/>
          <p:nvPr/>
        </p:nvSpPr>
        <p:spPr>
          <a:xfrm>
            <a:off x="324181" y="1083115"/>
            <a:ext cx="6279819" cy="461665"/>
          </a:xfrm>
          <a:prstGeom prst="rect">
            <a:avLst/>
          </a:prstGeom>
        </p:spPr>
        <p:txBody>
          <a:bodyPr wrap="square">
            <a:spAutoFit/>
          </a:bodyPr>
          <a:lstStyle/>
          <a:p>
            <a:pPr>
              <a:buFont typeface="Wingdings" panose="05000000000000000000" pitchFamily="2" charset="2"/>
              <a:buChar char="§"/>
            </a:pPr>
            <a:r>
              <a:rPr lang="en-US" sz="2400" dirty="0" smtClean="0"/>
              <a:t>Press ‘0’ to show the image as the below figure.</a:t>
            </a:r>
          </a:p>
        </p:txBody>
      </p:sp>
      <p:pic>
        <p:nvPicPr>
          <p:cNvPr id="2" name="Picture 1"/>
          <p:cNvPicPr>
            <a:picLocks noChangeAspect="1"/>
          </p:cNvPicPr>
          <p:nvPr/>
        </p:nvPicPr>
        <p:blipFill rotWithShape="1">
          <a:blip r:embed="rId3"/>
          <a:srcRect l="25238" t="4243" r="23905" b="5175"/>
          <a:stretch/>
        </p:blipFill>
        <p:spPr>
          <a:xfrm>
            <a:off x="3537036" y="1886856"/>
            <a:ext cx="4622796" cy="4631453"/>
          </a:xfrm>
          <a:prstGeom prst="rect">
            <a:avLst/>
          </a:prstGeom>
        </p:spPr>
      </p:pic>
      <p:sp>
        <p:nvSpPr>
          <p:cNvPr id="4" name="TextBox 3"/>
          <p:cNvSpPr txBox="1"/>
          <p:nvPr/>
        </p:nvSpPr>
        <p:spPr>
          <a:xfrm>
            <a:off x="324181" y="2017485"/>
            <a:ext cx="2985493" cy="3785652"/>
          </a:xfrm>
          <a:prstGeom prst="rect">
            <a:avLst/>
          </a:prstGeom>
          <a:noFill/>
        </p:spPr>
        <p:txBody>
          <a:bodyPr wrap="square" rtlCol="0">
            <a:spAutoFit/>
          </a:bodyPr>
          <a:lstStyle/>
          <a:p>
            <a:r>
              <a:rPr lang="en-US" sz="2400" dirty="0" smtClean="0"/>
              <a:t>Main idea:</a:t>
            </a:r>
          </a:p>
          <a:p>
            <a:r>
              <a:rPr lang="en-US" sz="2400" dirty="0" smtClean="0"/>
              <a:t>If you know the positions of the nodes at higher level,</a:t>
            </a:r>
          </a:p>
          <a:p>
            <a:r>
              <a:rPr lang="en-US" sz="2400" dirty="0" smtClean="0"/>
              <a:t>Invoke the passive mouse function with the appropriate points (</a:t>
            </a:r>
            <a:r>
              <a:rPr lang="en-US" sz="2400" dirty="0" err="1" smtClean="0"/>
              <a:t>x,y</a:t>
            </a:r>
            <a:r>
              <a:rPr lang="en-US" sz="2400" dirty="0" smtClean="0"/>
              <a:t>) to explore the required nodes one by one.</a:t>
            </a:r>
            <a:endParaRPr lang="en-US" sz="2400" dirty="0"/>
          </a:p>
        </p:txBody>
      </p:sp>
    </p:spTree>
    <p:extLst>
      <p:ext uri="{BB962C8B-B14F-4D97-AF65-F5344CB8AC3E}">
        <p14:creationId xmlns:p14="http://schemas.microsoft.com/office/powerpoint/2010/main" val="33022454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0829" y="1359118"/>
            <a:ext cx="11401988" cy="2246769"/>
          </a:xfrm>
          <a:prstGeom prst="rect">
            <a:avLst/>
          </a:prstGeom>
          <a:noFill/>
        </p:spPr>
        <p:txBody>
          <a:bodyPr wrap="square" rtlCol="0">
            <a:spAutoFit/>
          </a:bodyPr>
          <a:lstStyle/>
          <a:p>
            <a:r>
              <a:rPr lang="en-US" sz="2800" dirty="0" smtClean="0"/>
              <a:t>[2%] Task One: fully explore the image</a:t>
            </a:r>
          </a:p>
          <a:p>
            <a:r>
              <a:rPr lang="en-US" sz="2800" dirty="0" smtClean="0"/>
              <a:t>[2%] Task </a:t>
            </a:r>
            <a:r>
              <a:rPr lang="en-US" sz="2800" dirty="0"/>
              <a:t>Two: explore the </a:t>
            </a:r>
            <a:r>
              <a:rPr lang="en-US" sz="2800" dirty="0" smtClean="0"/>
              <a:t>left </a:t>
            </a:r>
            <a:r>
              <a:rPr lang="en-US" sz="2800" dirty="0"/>
              <a:t>part of the </a:t>
            </a:r>
            <a:r>
              <a:rPr lang="en-US" sz="2800" dirty="0" smtClean="0"/>
              <a:t>image</a:t>
            </a:r>
          </a:p>
          <a:p>
            <a:r>
              <a:rPr lang="en-US" sz="2800" dirty="0" smtClean="0"/>
              <a:t>[2%] Task Three: explore the right part of the image</a:t>
            </a:r>
          </a:p>
          <a:p>
            <a:r>
              <a:rPr lang="en-US" sz="2800" dirty="0" smtClean="0"/>
              <a:t>[2%] Task Four: show the image at level 3. All nodes are at level 3.</a:t>
            </a:r>
          </a:p>
          <a:p>
            <a:r>
              <a:rPr lang="en-US" sz="2800" dirty="0" smtClean="0"/>
              <a:t>[2%] Task </a:t>
            </a:r>
            <a:r>
              <a:rPr lang="en-US" sz="2800" dirty="0"/>
              <a:t>Five : show the image with some explored nodes at certain levels</a:t>
            </a:r>
            <a:endParaRPr lang="en-US" sz="2800" dirty="0" smtClean="0"/>
          </a:p>
        </p:txBody>
      </p:sp>
      <p:sp>
        <p:nvSpPr>
          <p:cNvPr id="52" name="標題 1"/>
          <p:cNvSpPr>
            <a:spLocks noGrp="1"/>
          </p:cNvSpPr>
          <p:nvPr>
            <p:ph type="title"/>
          </p:nvPr>
        </p:nvSpPr>
        <p:spPr>
          <a:xfrm>
            <a:off x="217714" y="-41808"/>
            <a:ext cx="10515600" cy="1325563"/>
          </a:xfrm>
        </p:spPr>
        <p:txBody>
          <a:bodyPr/>
          <a:lstStyle/>
          <a:p>
            <a:r>
              <a:rPr lang="en-US" altLang="zh-TW" dirty="0" smtClean="0"/>
              <a:t>Question 3: Marking Scheme</a:t>
            </a:r>
            <a:endParaRPr lang="zh-TW" altLang="en-US" dirty="0"/>
          </a:p>
        </p:txBody>
      </p:sp>
    </p:spTree>
    <p:extLst>
      <p:ext uri="{BB962C8B-B14F-4D97-AF65-F5344CB8AC3E}">
        <p14:creationId xmlns:p14="http://schemas.microsoft.com/office/powerpoint/2010/main" val="3459923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217714" y="-41808"/>
            <a:ext cx="11803598" cy="1325563"/>
          </a:xfrm>
        </p:spPr>
        <p:txBody>
          <a:bodyPr/>
          <a:lstStyle/>
          <a:p>
            <a:r>
              <a:rPr lang="en-US" altLang="zh-TW" dirty="0" smtClean="0"/>
              <a:t>Question 3</a:t>
            </a:r>
            <a:endParaRPr lang="zh-TW" altLang="en-US" dirty="0"/>
          </a:p>
        </p:txBody>
      </p:sp>
      <p:sp>
        <p:nvSpPr>
          <p:cNvPr id="3" name="Rectangle 2"/>
          <p:cNvSpPr/>
          <p:nvPr/>
        </p:nvSpPr>
        <p:spPr>
          <a:xfrm>
            <a:off x="324181" y="1083115"/>
            <a:ext cx="11111916" cy="461665"/>
          </a:xfrm>
          <a:prstGeom prst="rect">
            <a:avLst/>
          </a:prstGeom>
        </p:spPr>
        <p:txBody>
          <a:bodyPr wrap="square">
            <a:spAutoFit/>
          </a:bodyPr>
          <a:lstStyle/>
          <a:p>
            <a:r>
              <a:rPr lang="en-US" sz="2400" dirty="0" smtClean="0"/>
              <a:t>This page is empty.</a:t>
            </a:r>
            <a:endParaRPr lang="en-US" sz="2400" dirty="0"/>
          </a:p>
        </p:txBody>
      </p:sp>
    </p:spTree>
    <p:extLst>
      <p:ext uri="{BB962C8B-B14F-4D97-AF65-F5344CB8AC3E}">
        <p14:creationId xmlns:p14="http://schemas.microsoft.com/office/powerpoint/2010/main" val="1485581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484" y="-19277"/>
            <a:ext cx="10515600" cy="1325563"/>
          </a:xfrm>
        </p:spPr>
        <p:txBody>
          <a:bodyPr/>
          <a:lstStyle/>
          <a:p>
            <a:r>
              <a:rPr lang="en-US" b="1" dirty="0">
                <a:solidFill>
                  <a:srgbClr val="C00000"/>
                </a:solidFill>
              </a:rPr>
              <a:t>Main Task (MUST IMPLEMENT)</a:t>
            </a:r>
            <a:endParaRPr lang="zh-TW" altLang="en-US" dirty="0"/>
          </a:p>
        </p:txBody>
      </p:sp>
      <p:sp>
        <p:nvSpPr>
          <p:cNvPr id="3" name="內容版面配置區 2"/>
          <p:cNvSpPr>
            <a:spLocks noGrp="1"/>
          </p:cNvSpPr>
          <p:nvPr>
            <p:ph idx="1"/>
          </p:nvPr>
        </p:nvSpPr>
        <p:spPr>
          <a:xfrm>
            <a:off x="416376" y="1140027"/>
            <a:ext cx="11458632" cy="5206481"/>
          </a:xfrm>
        </p:spPr>
        <p:txBody>
          <a:bodyPr>
            <a:noAutofit/>
          </a:bodyPr>
          <a:lstStyle/>
          <a:p>
            <a:r>
              <a:rPr lang="en-US" altLang="zh-TW" sz="2000" dirty="0" smtClean="0">
                <a:solidFill>
                  <a:srgbClr val="FF0000"/>
                </a:solidFill>
              </a:rPr>
              <a:t>You must enter your information:</a:t>
            </a:r>
          </a:p>
          <a:p>
            <a:pPr marL="0" indent="0">
              <a:buNone/>
            </a:pPr>
            <a:r>
              <a:rPr lang="en-US" altLang="zh-TW" sz="2000" dirty="0" smtClean="0"/>
              <a:t>   student name, student ID, email address  in the following function </a:t>
            </a:r>
            <a:r>
              <a:rPr lang="en-US" altLang="zh-TW" sz="2000" b="1" dirty="0"/>
              <a:t>in </a:t>
            </a:r>
            <a:r>
              <a:rPr lang="en-US" altLang="zh-TW" sz="2000" b="1" dirty="0" smtClean="0"/>
              <a:t>mySystemApp.cpp.</a:t>
            </a:r>
          </a:p>
          <a:p>
            <a:pPr marL="0" indent="0">
              <a:buNone/>
            </a:pPr>
            <a:r>
              <a:rPr lang="en-US" sz="2000" dirty="0" smtClean="0"/>
              <a:t>  </a:t>
            </a:r>
            <a:r>
              <a:rPr lang="en-US" sz="2000" dirty="0" smtClean="0">
                <a:solidFill>
                  <a:srgbClr val="0000FF"/>
                </a:solidFill>
                <a:latin typeface="Consolas" panose="020B0609020204030204" pitchFamily="49" charset="0"/>
              </a:rPr>
              <a:t>void</a:t>
            </a:r>
            <a:r>
              <a:rPr lang="en-US" sz="2000" dirty="0" smtClean="0">
                <a:solidFill>
                  <a:srgbClr val="000000"/>
                </a:solidFill>
                <a:latin typeface="Consolas" panose="020B0609020204030204" pitchFamily="49" charset="0"/>
              </a:rPr>
              <a:t> </a:t>
            </a:r>
            <a:r>
              <a:rPr lang="en-US" sz="2000" dirty="0">
                <a:solidFill>
                  <a:srgbClr val="2B91AF"/>
                </a:solidFill>
                <a:latin typeface="Consolas" panose="020B0609020204030204" pitchFamily="49" charset="0"/>
              </a:rPr>
              <a:t>MY_SYSTEM_APP</a:t>
            </a:r>
            <a:r>
              <a:rPr lang="en-US" sz="2000" dirty="0">
                <a:solidFill>
                  <a:srgbClr val="000000"/>
                </a:solidFill>
                <a:latin typeface="Consolas" panose="020B0609020204030204" pitchFamily="49" charset="0"/>
              </a:rPr>
              <a:t>::showStudentInfo_2022( ) </a:t>
            </a:r>
            <a:r>
              <a:rPr lang="en-US" sz="2000" dirty="0" err="1" smtClean="0">
                <a:solidFill>
                  <a:srgbClr val="0000FF"/>
                </a:solidFill>
                <a:latin typeface="Consolas" panose="020B0609020204030204" pitchFamily="49" charset="0"/>
              </a:rPr>
              <a:t>const</a:t>
            </a:r>
            <a:r>
              <a:rPr lang="en-US" sz="2000" dirty="0" smtClean="0">
                <a:solidFill>
                  <a:srgbClr val="0000FF"/>
                </a:solidFill>
                <a:latin typeface="Consolas" panose="020B0609020204030204" pitchFamily="49" charset="0"/>
              </a:rPr>
              <a:t> {</a:t>
            </a:r>
          </a:p>
          <a:p>
            <a:pPr marL="0" indent="0">
              <a:buNone/>
            </a:pPr>
            <a:r>
              <a:rPr lang="fr-FR" sz="2000" dirty="0">
                <a:solidFill>
                  <a:srgbClr val="0000FF"/>
                </a:solidFill>
                <a:latin typeface="Consolas" panose="020B0609020204030204" pitchFamily="49" charset="0"/>
              </a:rPr>
              <a:t>	cout &lt;&lt; "*******************************" &lt;&lt; </a:t>
            </a:r>
            <a:r>
              <a:rPr lang="fr-FR" sz="2000" dirty="0" err="1">
                <a:solidFill>
                  <a:srgbClr val="0000FF"/>
                </a:solidFill>
                <a:latin typeface="Consolas" panose="020B0609020204030204" pitchFamily="49" charset="0"/>
              </a:rPr>
              <a:t>endl</a:t>
            </a:r>
            <a:r>
              <a:rPr lang="fr-FR" sz="2000" dirty="0">
                <a:solidFill>
                  <a:srgbClr val="0000FF"/>
                </a:solidFill>
                <a:latin typeface="Consolas" panose="020B0609020204030204" pitchFamily="49" charset="0"/>
              </a:rPr>
              <a:t>;</a:t>
            </a:r>
          </a:p>
          <a:p>
            <a:pPr marL="0" indent="0">
              <a:buNone/>
            </a:pPr>
            <a:r>
              <a:rPr lang="fr-FR" sz="2000" dirty="0" smtClean="0">
                <a:solidFill>
                  <a:srgbClr val="0000FF"/>
                </a:solidFill>
                <a:latin typeface="Consolas" panose="020B0609020204030204" pitchFamily="49" charset="0"/>
              </a:rPr>
              <a:t>	cout </a:t>
            </a:r>
            <a:r>
              <a:rPr lang="fr-FR" sz="2000" dirty="0">
                <a:solidFill>
                  <a:srgbClr val="0000FF"/>
                </a:solidFill>
                <a:latin typeface="Consolas" panose="020B0609020204030204" pitchFamily="49" charset="0"/>
              </a:rPr>
              <a:t>&lt;&lt; "OOP Final </a:t>
            </a:r>
            <a:r>
              <a:rPr lang="fr-FR" sz="2000" dirty="0" err="1">
                <a:solidFill>
                  <a:srgbClr val="0000FF"/>
                </a:solidFill>
                <a:latin typeface="Consolas" panose="020B0609020204030204" pitchFamily="49" charset="0"/>
              </a:rPr>
              <a:t>Programming</a:t>
            </a:r>
            <a:r>
              <a:rPr lang="fr-FR" sz="2000" dirty="0">
                <a:solidFill>
                  <a:srgbClr val="0000FF"/>
                </a:solidFill>
                <a:latin typeface="Consolas" panose="020B0609020204030204" pitchFamily="49" charset="0"/>
              </a:rPr>
              <a:t> Exam" &lt;&lt; </a:t>
            </a:r>
            <a:r>
              <a:rPr lang="fr-FR" sz="2000" dirty="0" err="1">
                <a:solidFill>
                  <a:srgbClr val="0000FF"/>
                </a:solidFill>
                <a:latin typeface="Consolas" panose="020B0609020204030204" pitchFamily="49" charset="0"/>
              </a:rPr>
              <a:t>endl</a:t>
            </a:r>
            <a:r>
              <a:rPr lang="fr-FR" sz="2000" dirty="0">
                <a:solidFill>
                  <a:srgbClr val="0000FF"/>
                </a:solidFill>
                <a:latin typeface="Consolas" panose="020B0609020204030204" pitchFamily="49" charset="0"/>
              </a:rPr>
              <a:t>;	</a:t>
            </a:r>
            <a:endParaRPr lang="fr-FR" sz="2000" dirty="0" smtClean="0">
              <a:solidFill>
                <a:srgbClr val="0000FF"/>
              </a:solidFill>
              <a:latin typeface="Consolas" panose="020B0609020204030204" pitchFamily="49" charset="0"/>
            </a:endParaRPr>
          </a:p>
          <a:p>
            <a:pPr marL="0" indent="0">
              <a:buNone/>
            </a:pPr>
            <a:r>
              <a:rPr lang="fr-FR" sz="2000" dirty="0" smtClean="0">
                <a:solidFill>
                  <a:srgbClr val="0000FF"/>
                </a:solidFill>
                <a:latin typeface="Consolas" panose="020B0609020204030204" pitchFamily="49" charset="0"/>
              </a:rPr>
              <a:t>	cout </a:t>
            </a:r>
            <a:r>
              <a:rPr lang="fr-FR" sz="2000" dirty="0">
                <a:solidFill>
                  <a:srgbClr val="0000FF"/>
                </a:solidFill>
                <a:latin typeface="Consolas" panose="020B0609020204030204" pitchFamily="49" charset="0"/>
              </a:rPr>
              <a:t>&lt;&lt; "Date:2022/06/16\t" &lt;&lt; </a:t>
            </a:r>
            <a:r>
              <a:rPr lang="fr-FR" sz="2000" dirty="0" err="1">
                <a:solidFill>
                  <a:srgbClr val="0000FF"/>
                </a:solidFill>
                <a:latin typeface="Consolas" panose="020B0609020204030204" pitchFamily="49" charset="0"/>
              </a:rPr>
              <a:t>endl</a:t>
            </a:r>
            <a:r>
              <a:rPr lang="fr-FR" sz="2000" dirty="0">
                <a:solidFill>
                  <a:srgbClr val="0000FF"/>
                </a:solidFill>
                <a:latin typeface="Consolas" panose="020B0609020204030204" pitchFamily="49" charset="0"/>
              </a:rPr>
              <a:t>;</a:t>
            </a:r>
          </a:p>
          <a:p>
            <a:pPr marL="0" indent="0">
              <a:buNone/>
            </a:pPr>
            <a:r>
              <a:rPr lang="fr-FR" sz="2000" dirty="0">
                <a:solidFill>
                  <a:srgbClr val="0000FF"/>
                </a:solidFill>
                <a:latin typeface="Consolas" panose="020B0609020204030204" pitchFamily="49" charset="0"/>
              </a:rPr>
              <a:t>	cout &lt;&lt; "</a:t>
            </a:r>
            <a:r>
              <a:rPr lang="fr-FR" sz="2000" dirty="0" err="1">
                <a:solidFill>
                  <a:srgbClr val="0000FF"/>
                </a:solidFill>
                <a:latin typeface="Consolas" panose="020B0609020204030204" pitchFamily="49" charset="0"/>
              </a:rPr>
              <a:t>Student</a:t>
            </a:r>
            <a:r>
              <a:rPr lang="fr-FR" sz="2000" dirty="0">
                <a:solidFill>
                  <a:srgbClr val="0000FF"/>
                </a:solidFill>
                <a:latin typeface="Consolas" panose="020B0609020204030204" pitchFamily="49" charset="0"/>
              </a:rPr>
              <a:t> ID:\t" &lt;&lt; </a:t>
            </a:r>
            <a:r>
              <a:rPr lang="fr-FR" sz="2000" dirty="0" err="1">
                <a:solidFill>
                  <a:srgbClr val="0000FF"/>
                </a:solidFill>
                <a:latin typeface="Consolas" panose="020B0609020204030204" pitchFamily="49" charset="0"/>
              </a:rPr>
              <a:t>endl</a:t>
            </a:r>
            <a:r>
              <a:rPr lang="fr-FR" sz="2000" dirty="0">
                <a:solidFill>
                  <a:srgbClr val="0000FF"/>
                </a:solidFill>
                <a:latin typeface="Consolas" panose="020B0609020204030204" pitchFamily="49" charset="0"/>
              </a:rPr>
              <a:t>;</a:t>
            </a:r>
          </a:p>
          <a:p>
            <a:pPr marL="0" indent="0">
              <a:buNone/>
            </a:pPr>
            <a:r>
              <a:rPr lang="fr-FR" sz="2000" dirty="0">
                <a:solidFill>
                  <a:srgbClr val="0000FF"/>
                </a:solidFill>
                <a:latin typeface="Consolas" panose="020B0609020204030204" pitchFamily="49" charset="0"/>
              </a:rPr>
              <a:t>	cout &lt;&lt; "</a:t>
            </a:r>
            <a:r>
              <a:rPr lang="fr-FR" sz="2000" dirty="0" err="1">
                <a:solidFill>
                  <a:srgbClr val="0000FF"/>
                </a:solidFill>
                <a:latin typeface="Consolas" panose="020B0609020204030204" pitchFamily="49" charset="0"/>
              </a:rPr>
              <a:t>Student</a:t>
            </a:r>
            <a:r>
              <a:rPr lang="fr-FR" sz="2000" dirty="0">
                <a:solidFill>
                  <a:srgbClr val="0000FF"/>
                </a:solidFill>
                <a:latin typeface="Consolas" panose="020B0609020204030204" pitchFamily="49" charset="0"/>
              </a:rPr>
              <a:t> Name:\t" &lt;&lt; </a:t>
            </a:r>
            <a:r>
              <a:rPr lang="fr-FR" sz="2000" dirty="0" err="1">
                <a:solidFill>
                  <a:srgbClr val="0000FF"/>
                </a:solidFill>
                <a:latin typeface="Consolas" panose="020B0609020204030204" pitchFamily="49" charset="0"/>
              </a:rPr>
              <a:t>endl</a:t>
            </a:r>
            <a:r>
              <a:rPr lang="fr-FR" sz="2000" dirty="0">
                <a:solidFill>
                  <a:srgbClr val="0000FF"/>
                </a:solidFill>
                <a:latin typeface="Consolas" panose="020B0609020204030204" pitchFamily="49" charset="0"/>
              </a:rPr>
              <a:t>;</a:t>
            </a:r>
          </a:p>
          <a:p>
            <a:pPr marL="0" indent="0">
              <a:buNone/>
            </a:pPr>
            <a:r>
              <a:rPr lang="fr-FR" sz="2000" dirty="0">
                <a:solidFill>
                  <a:srgbClr val="0000FF"/>
                </a:solidFill>
                <a:latin typeface="Consolas" panose="020B0609020204030204" pitchFamily="49" charset="0"/>
              </a:rPr>
              <a:t>	cout &lt;&lt; "</a:t>
            </a:r>
            <a:r>
              <a:rPr lang="fr-FR" sz="2000" dirty="0" err="1">
                <a:solidFill>
                  <a:srgbClr val="0000FF"/>
                </a:solidFill>
                <a:latin typeface="Consolas" panose="020B0609020204030204" pitchFamily="49" charset="0"/>
              </a:rPr>
              <a:t>Student</a:t>
            </a:r>
            <a:r>
              <a:rPr lang="fr-FR" sz="2000" dirty="0">
                <a:solidFill>
                  <a:srgbClr val="0000FF"/>
                </a:solidFill>
                <a:latin typeface="Consolas" panose="020B0609020204030204" pitchFamily="49" charset="0"/>
              </a:rPr>
              <a:t> Email:\t" &lt;&lt; </a:t>
            </a:r>
            <a:r>
              <a:rPr lang="fr-FR" sz="2000" dirty="0" err="1">
                <a:solidFill>
                  <a:srgbClr val="0000FF"/>
                </a:solidFill>
                <a:latin typeface="Consolas" panose="020B0609020204030204" pitchFamily="49" charset="0"/>
              </a:rPr>
              <a:t>endl</a:t>
            </a:r>
            <a:r>
              <a:rPr lang="fr-FR" sz="2000" dirty="0">
                <a:solidFill>
                  <a:srgbClr val="0000FF"/>
                </a:solidFill>
                <a:latin typeface="Consolas" panose="020B0609020204030204" pitchFamily="49" charset="0"/>
              </a:rPr>
              <a:t>;</a:t>
            </a:r>
          </a:p>
          <a:p>
            <a:pPr marL="0" indent="0">
              <a:buNone/>
            </a:pPr>
            <a:r>
              <a:rPr lang="fr-FR" sz="2000" dirty="0">
                <a:solidFill>
                  <a:srgbClr val="0000FF"/>
                </a:solidFill>
                <a:latin typeface="Consolas" panose="020B0609020204030204" pitchFamily="49" charset="0"/>
              </a:rPr>
              <a:t>	cout &lt;&lt; "*******************************" &lt;&lt; </a:t>
            </a:r>
            <a:r>
              <a:rPr lang="fr-FR" sz="2000" dirty="0" err="1">
                <a:solidFill>
                  <a:srgbClr val="0000FF"/>
                </a:solidFill>
                <a:latin typeface="Consolas" panose="020B0609020204030204" pitchFamily="49" charset="0"/>
              </a:rPr>
              <a:t>endl</a:t>
            </a:r>
            <a:r>
              <a:rPr lang="fr-FR" sz="2000" dirty="0">
                <a:solidFill>
                  <a:srgbClr val="0000FF"/>
                </a:solidFill>
                <a:latin typeface="Consolas" panose="020B0609020204030204" pitchFamily="49" charset="0"/>
              </a:rPr>
              <a:t>;</a:t>
            </a:r>
            <a:endParaRPr lang="en-US" sz="2000" dirty="0" smtClean="0">
              <a:solidFill>
                <a:srgbClr val="0000FF"/>
              </a:solidFill>
              <a:latin typeface="Consolas" panose="020B0609020204030204" pitchFamily="49" charset="0"/>
            </a:endParaRPr>
          </a:p>
          <a:p>
            <a:pPr marL="0" indent="0">
              <a:buNone/>
            </a:pPr>
            <a:r>
              <a:rPr lang="en-US" sz="2000" dirty="0" smtClean="0">
                <a:solidFill>
                  <a:srgbClr val="0000FF"/>
                </a:solidFill>
                <a:latin typeface="Consolas" panose="020B0609020204030204" pitchFamily="49" charset="0"/>
              </a:rPr>
              <a:t>}</a:t>
            </a:r>
            <a:endParaRPr lang="en-US" sz="2000" dirty="0"/>
          </a:p>
          <a:p>
            <a:pPr marL="0" indent="0">
              <a:buNone/>
            </a:pPr>
            <a:r>
              <a:rPr lang="en-US" altLang="zh-TW" sz="2000" b="1" dirty="0" smtClean="0">
                <a:solidFill>
                  <a:srgbClr val="FF0000"/>
                </a:solidFill>
              </a:rPr>
              <a:t>If you do not do so, your score is zero.</a:t>
            </a:r>
          </a:p>
          <a:p>
            <a:pPr marL="0" indent="0">
              <a:buNone/>
            </a:pPr>
            <a:r>
              <a:rPr lang="en-US" altLang="zh-TW" sz="2000" b="1" dirty="0">
                <a:solidFill>
                  <a:srgbClr val="FF0000"/>
                </a:solidFill>
              </a:rPr>
              <a:t>You must not modify anything else in </a:t>
            </a:r>
            <a:r>
              <a:rPr lang="en-US" altLang="zh-TW" sz="2000" b="1" dirty="0" smtClean="0">
                <a:solidFill>
                  <a:srgbClr val="FF0000"/>
                </a:solidFill>
              </a:rPr>
              <a:t>mySystemApp.cpp</a:t>
            </a:r>
            <a:endParaRPr lang="en-US" altLang="zh-TW" sz="2000" b="1" dirty="0">
              <a:solidFill>
                <a:srgbClr val="FF0000"/>
              </a:solidFill>
            </a:endParaRPr>
          </a:p>
        </p:txBody>
      </p:sp>
    </p:spTree>
    <p:extLst>
      <p:ext uri="{BB962C8B-B14F-4D97-AF65-F5344CB8AC3E}">
        <p14:creationId xmlns:p14="http://schemas.microsoft.com/office/powerpoint/2010/main" val="35793836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750" y="114131"/>
            <a:ext cx="10515600" cy="1325563"/>
          </a:xfrm>
        </p:spPr>
        <p:txBody>
          <a:bodyPr/>
          <a:lstStyle/>
          <a:p>
            <a:r>
              <a:rPr lang="en-US" dirty="0" smtClean="0"/>
              <a:t>How to draw the image?</a:t>
            </a:r>
            <a:endParaRPr lang="en-US" dirty="0"/>
          </a:p>
        </p:txBody>
      </p:sp>
      <p:sp>
        <p:nvSpPr>
          <p:cNvPr id="3" name="Content Placeholder 2"/>
          <p:cNvSpPr>
            <a:spLocks noGrp="1"/>
          </p:cNvSpPr>
          <p:nvPr>
            <p:ph idx="1"/>
          </p:nvPr>
        </p:nvSpPr>
        <p:spPr>
          <a:xfrm>
            <a:off x="224083" y="1555990"/>
            <a:ext cx="4958166" cy="4351338"/>
          </a:xfrm>
        </p:spPr>
        <p:txBody>
          <a:bodyPr>
            <a:normAutofit lnSpcReduction="10000"/>
          </a:bodyPr>
          <a:lstStyle/>
          <a:p>
            <a:r>
              <a:rPr lang="en-US" dirty="0" smtClean="0"/>
              <a:t>The original dimension of the image is 256x256.</a:t>
            </a:r>
          </a:p>
          <a:p>
            <a:r>
              <a:rPr lang="en-US" dirty="0" smtClean="0"/>
              <a:t>We scale it up by a factor of two. </a:t>
            </a:r>
          </a:p>
          <a:p>
            <a:r>
              <a:rPr lang="en-US" dirty="0" smtClean="0"/>
              <a:t>How to achieve this?</a:t>
            </a:r>
          </a:p>
          <a:p>
            <a:pPr lvl="1"/>
            <a:r>
              <a:rPr lang="en-US" dirty="0" smtClean="0"/>
              <a:t>Draw the filled disk by a scaling factor of two.</a:t>
            </a:r>
          </a:p>
          <a:p>
            <a:pPr lvl="1"/>
            <a:r>
              <a:rPr lang="en-US" dirty="0" smtClean="0"/>
              <a:t>For example, the radius of the filled disk is 256 instead of 128 for the root node.</a:t>
            </a:r>
          </a:p>
          <a:p>
            <a:pPr lvl="1"/>
            <a:r>
              <a:rPr lang="en-US" dirty="0" smtClean="0"/>
              <a:t>Thus, the center of the filled disk is (256,256) instead of (128,128).</a:t>
            </a:r>
            <a:endParaRPr lang="en-US" dirty="0"/>
          </a:p>
        </p:txBody>
      </p:sp>
      <p:pic>
        <p:nvPicPr>
          <p:cNvPr id="4" name="Picture 3"/>
          <p:cNvPicPr>
            <a:picLocks noChangeAspect="1"/>
          </p:cNvPicPr>
          <p:nvPr/>
        </p:nvPicPr>
        <p:blipFill rotWithShape="1">
          <a:blip r:embed="rId2"/>
          <a:srcRect l="17571" t="25085" r="48870" b="30170"/>
          <a:stretch/>
        </p:blipFill>
        <p:spPr>
          <a:xfrm>
            <a:off x="8028117" y="714297"/>
            <a:ext cx="4054098" cy="4054098"/>
          </a:xfrm>
          <a:prstGeom prst="rect">
            <a:avLst/>
          </a:prstGeom>
        </p:spPr>
      </p:pic>
      <p:pic>
        <p:nvPicPr>
          <p:cNvPr id="5" name="Picture 4"/>
          <p:cNvPicPr>
            <a:picLocks noChangeAspect="1"/>
          </p:cNvPicPr>
          <p:nvPr/>
        </p:nvPicPr>
        <p:blipFill rotWithShape="1">
          <a:blip r:embed="rId3"/>
          <a:srcRect l="14011" t="9944" r="12090" b="13220"/>
          <a:stretch/>
        </p:blipFill>
        <p:spPr>
          <a:xfrm>
            <a:off x="5377909" y="2694923"/>
            <a:ext cx="2061274" cy="2073472"/>
          </a:xfrm>
          <a:prstGeom prst="rect">
            <a:avLst/>
          </a:prstGeom>
        </p:spPr>
      </p:pic>
      <p:sp>
        <p:nvSpPr>
          <p:cNvPr id="6" name="TextBox 5"/>
          <p:cNvSpPr txBox="1"/>
          <p:nvPr/>
        </p:nvSpPr>
        <p:spPr>
          <a:xfrm>
            <a:off x="5331416" y="4768395"/>
            <a:ext cx="4122549" cy="1200329"/>
          </a:xfrm>
          <a:prstGeom prst="rect">
            <a:avLst/>
          </a:prstGeom>
          <a:noFill/>
        </p:spPr>
        <p:txBody>
          <a:bodyPr wrap="square" rtlCol="0">
            <a:spAutoFit/>
          </a:bodyPr>
          <a:lstStyle/>
          <a:p>
            <a:r>
              <a:rPr lang="en-US" sz="2400" dirty="0" smtClean="0"/>
              <a:t>Input image </a:t>
            </a:r>
          </a:p>
          <a:p>
            <a:r>
              <a:rPr lang="en-US" sz="2400" dirty="0" smtClean="0"/>
              <a:t>(after modification)</a:t>
            </a:r>
          </a:p>
          <a:p>
            <a:r>
              <a:rPr lang="en-US" sz="2400" dirty="0" smtClean="0"/>
              <a:t>256x256</a:t>
            </a:r>
            <a:endParaRPr lang="en-US" sz="2400" dirty="0"/>
          </a:p>
        </p:txBody>
      </p:sp>
      <p:sp>
        <p:nvSpPr>
          <p:cNvPr id="7" name="TextBox 6"/>
          <p:cNvSpPr txBox="1"/>
          <p:nvPr/>
        </p:nvSpPr>
        <p:spPr>
          <a:xfrm>
            <a:off x="8028117" y="4898452"/>
            <a:ext cx="4122549" cy="1200329"/>
          </a:xfrm>
          <a:prstGeom prst="rect">
            <a:avLst/>
          </a:prstGeom>
          <a:noFill/>
        </p:spPr>
        <p:txBody>
          <a:bodyPr wrap="square" rtlCol="0">
            <a:spAutoFit/>
          </a:bodyPr>
          <a:lstStyle/>
          <a:p>
            <a:r>
              <a:rPr lang="en-US" sz="2400" dirty="0" smtClean="0"/>
              <a:t>Result in our system.</a:t>
            </a:r>
          </a:p>
          <a:p>
            <a:r>
              <a:rPr lang="en-US" sz="2400" dirty="0" smtClean="0"/>
              <a:t>The dimension of the image is 256x256.</a:t>
            </a:r>
            <a:endParaRPr lang="en-US" sz="2400" dirty="0"/>
          </a:p>
        </p:txBody>
      </p:sp>
    </p:spTree>
    <p:extLst>
      <p:ext uri="{BB962C8B-B14F-4D97-AF65-F5344CB8AC3E}">
        <p14:creationId xmlns:p14="http://schemas.microsoft.com/office/powerpoint/2010/main" val="40359084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52" y="375208"/>
            <a:ext cx="10515600" cy="1325563"/>
          </a:xfrm>
        </p:spPr>
        <p:txBody>
          <a:bodyPr>
            <a:normAutofit fontScale="90000"/>
          </a:bodyPr>
          <a:lstStyle/>
          <a:p>
            <a:r>
              <a:rPr lang="en-US" dirty="0" smtClean="0"/>
              <a:t>How do we draw a filled disk?</a:t>
            </a:r>
            <a:br>
              <a:rPr lang="en-US" dirty="0" smtClean="0"/>
            </a:br>
            <a:r>
              <a:rPr lang="en-US" dirty="0" smtClean="0"/>
              <a:t>But wait!</a:t>
            </a:r>
            <a:br>
              <a:rPr lang="en-US" dirty="0" smtClean="0"/>
            </a:br>
            <a:r>
              <a:rPr lang="en-US" dirty="0" smtClean="0"/>
              <a:t>What is the radius of the filled disk?</a:t>
            </a:r>
            <a:endParaRPr lang="en-US" dirty="0"/>
          </a:p>
        </p:txBody>
      </p:sp>
      <p:sp>
        <p:nvSpPr>
          <p:cNvPr id="3" name="Content Placeholder 2"/>
          <p:cNvSpPr>
            <a:spLocks noGrp="1"/>
          </p:cNvSpPr>
          <p:nvPr>
            <p:ph idx="1"/>
          </p:nvPr>
        </p:nvSpPr>
        <p:spPr>
          <a:xfrm>
            <a:off x="207608" y="2160425"/>
            <a:ext cx="4958166" cy="4351338"/>
          </a:xfrm>
        </p:spPr>
        <p:txBody>
          <a:bodyPr>
            <a:normAutofit/>
          </a:bodyPr>
          <a:lstStyle/>
          <a:p>
            <a:r>
              <a:rPr lang="en-US" dirty="0" smtClean="0"/>
              <a:t>Given a square image region with dimension (</a:t>
            </a:r>
            <a:r>
              <a:rPr lang="en-US" dirty="0" err="1" smtClean="0"/>
              <a:t>w,w</a:t>
            </a:r>
            <a:r>
              <a:rPr lang="en-US" dirty="0" smtClean="0"/>
              <a:t>), what is the radius of the filled disk?</a:t>
            </a:r>
          </a:p>
          <a:p>
            <a:pPr marL="0" indent="0">
              <a:buNone/>
            </a:pPr>
            <a:endParaRPr lang="en-US" dirty="0"/>
          </a:p>
          <a:p>
            <a:pPr marL="0" indent="0">
              <a:buNone/>
            </a:pPr>
            <a:r>
              <a:rPr lang="en-US" dirty="0" smtClean="0"/>
              <a:t>  radius =?</a:t>
            </a:r>
          </a:p>
          <a:p>
            <a:pPr marL="0" indent="0">
              <a:buNone/>
            </a:pPr>
            <a:r>
              <a:rPr lang="en-US" dirty="0"/>
              <a:t> </a:t>
            </a:r>
            <a:r>
              <a:rPr lang="en-US" dirty="0" smtClean="0"/>
              <a:t> radius = (w/2)*2 = w</a:t>
            </a:r>
          </a:p>
          <a:p>
            <a:pPr marL="0" indent="0">
              <a:buNone/>
            </a:pPr>
            <a:endParaRPr lang="en-US" dirty="0"/>
          </a:p>
          <a:p>
            <a:pPr marL="0" indent="0">
              <a:buNone/>
            </a:pPr>
            <a:r>
              <a:rPr lang="en-US" dirty="0" smtClean="0"/>
              <a:t>This is because we scale it up by a  factor of two.</a:t>
            </a:r>
          </a:p>
        </p:txBody>
      </p:sp>
      <p:pic>
        <p:nvPicPr>
          <p:cNvPr id="4" name="Picture 3"/>
          <p:cNvPicPr>
            <a:picLocks noChangeAspect="1"/>
          </p:cNvPicPr>
          <p:nvPr/>
        </p:nvPicPr>
        <p:blipFill rotWithShape="1">
          <a:blip r:embed="rId2"/>
          <a:srcRect l="17571" t="25085" r="48870" b="30170"/>
          <a:stretch/>
        </p:blipFill>
        <p:spPr>
          <a:xfrm>
            <a:off x="8028117" y="714297"/>
            <a:ext cx="4054098" cy="4054098"/>
          </a:xfrm>
          <a:prstGeom prst="rect">
            <a:avLst/>
          </a:prstGeom>
        </p:spPr>
      </p:pic>
      <p:pic>
        <p:nvPicPr>
          <p:cNvPr id="5" name="Picture 4"/>
          <p:cNvPicPr>
            <a:picLocks noChangeAspect="1"/>
          </p:cNvPicPr>
          <p:nvPr/>
        </p:nvPicPr>
        <p:blipFill rotWithShape="1">
          <a:blip r:embed="rId3"/>
          <a:srcRect l="14011" t="9944" r="12090" b="13220"/>
          <a:stretch/>
        </p:blipFill>
        <p:spPr>
          <a:xfrm>
            <a:off x="5377909" y="2694923"/>
            <a:ext cx="2061274" cy="2073472"/>
          </a:xfrm>
          <a:prstGeom prst="rect">
            <a:avLst/>
          </a:prstGeom>
        </p:spPr>
      </p:pic>
      <p:sp>
        <p:nvSpPr>
          <p:cNvPr id="6" name="TextBox 5"/>
          <p:cNvSpPr txBox="1"/>
          <p:nvPr/>
        </p:nvSpPr>
        <p:spPr>
          <a:xfrm>
            <a:off x="5331416" y="4768395"/>
            <a:ext cx="4122549" cy="1200329"/>
          </a:xfrm>
          <a:prstGeom prst="rect">
            <a:avLst/>
          </a:prstGeom>
          <a:noFill/>
        </p:spPr>
        <p:txBody>
          <a:bodyPr wrap="square" rtlCol="0">
            <a:spAutoFit/>
          </a:bodyPr>
          <a:lstStyle/>
          <a:p>
            <a:r>
              <a:rPr lang="en-US" sz="2400" dirty="0" smtClean="0"/>
              <a:t>Input image </a:t>
            </a:r>
          </a:p>
          <a:p>
            <a:r>
              <a:rPr lang="en-US" sz="2400" dirty="0" smtClean="0"/>
              <a:t>(after modified)</a:t>
            </a:r>
          </a:p>
          <a:p>
            <a:r>
              <a:rPr lang="en-US" sz="2400" dirty="0" smtClean="0"/>
              <a:t>256x256</a:t>
            </a:r>
            <a:endParaRPr lang="en-US" sz="2400" dirty="0"/>
          </a:p>
        </p:txBody>
      </p:sp>
      <p:sp>
        <p:nvSpPr>
          <p:cNvPr id="7" name="TextBox 6"/>
          <p:cNvSpPr txBox="1"/>
          <p:nvPr/>
        </p:nvSpPr>
        <p:spPr>
          <a:xfrm>
            <a:off x="8028117" y="4898452"/>
            <a:ext cx="4122549" cy="1200329"/>
          </a:xfrm>
          <a:prstGeom prst="rect">
            <a:avLst/>
          </a:prstGeom>
          <a:noFill/>
        </p:spPr>
        <p:txBody>
          <a:bodyPr wrap="square" rtlCol="0">
            <a:spAutoFit/>
          </a:bodyPr>
          <a:lstStyle/>
          <a:p>
            <a:r>
              <a:rPr lang="en-US" sz="2400" dirty="0" smtClean="0"/>
              <a:t>Result in our system.</a:t>
            </a:r>
          </a:p>
          <a:p>
            <a:r>
              <a:rPr lang="en-US" sz="2400" dirty="0" smtClean="0"/>
              <a:t>The dimension of the image is still 256x256.</a:t>
            </a:r>
            <a:endParaRPr lang="en-US" sz="2400" dirty="0"/>
          </a:p>
        </p:txBody>
      </p:sp>
      <p:sp>
        <p:nvSpPr>
          <p:cNvPr id="8" name="Rectangle 7"/>
          <p:cNvSpPr/>
          <p:nvPr/>
        </p:nvSpPr>
        <p:spPr>
          <a:xfrm>
            <a:off x="8952512" y="2941714"/>
            <a:ext cx="844656" cy="821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079764" y="2389511"/>
            <a:ext cx="686406" cy="584775"/>
          </a:xfrm>
          <a:prstGeom prst="rect">
            <a:avLst/>
          </a:prstGeom>
          <a:noFill/>
        </p:spPr>
        <p:txBody>
          <a:bodyPr wrap="none" rtlCol="0">
            <a:spAutoFit/>
          </a:bodyPr>
          <a:lstStyle/>
          <a:p>
            <a:r>
              <a:rPr lang="en-US" sz="3200" dirty="0" smtClean="0"/>
              <a:t>2w</a:t>
            </a:r>
            <a:endParaRPr lang="en-US" sz="3200" dirty="0"/>
          </a:p>
        </p:txBody>
      </p:sp>
      <p:sp>
        <p:nvSpPr>
          <p:cNvPr id="10" name="Rectangle 9"/>
          <p:cNvSpPr/>
          <p:nvPr/>
        </p:nvSpPr>
        <p:spPr>
          <a:xfrm>
            <a:off x="5802179" y="3874577"/>
            <a:ext cx="464950" cy="461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802179" y="3366039"/>
            <a:ext cx="478016" cy="584775"/>
          </a:xfrm>
          <a:prstGeom prst="rect">
            <a:avLst/>
          </a:prstGeom>
          <a:noFill/>
        </p:spPr>
        <p:txBody>
          <a:bodyPr wrap="none" rtlCol="0">
            <a:spAutoFit/>
          </a:bodyPr>
          <a:lstStyle/>
          <a:p>
            <a:r>
              <a:rPr lang="en-US" sz="3200" dirty="0" smtClean="0"/>
              <a:t>w</a:t>
            </a:r>
            <a:endParaRPr lang="en-US" sz="3200" dirty="0"/>
          </a:p>
        </p:txBody>
      </p:sp>
    </p:spTree>
    <p:extLst>
      <p:ext uri="{BB962C8B-B14F-4D97-AF65-F5344CB8AC3E}">
        <p14:creationId xmlns:p14="http://schemas.microsoft.com/office/powerpoint/2010/main" val="34897826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Color Computation</a:t>
            </a:r>
            <a:endParaRPr lang="en-US" dirty="0"/>
          </a:p>
        </p:txBody>
      </p:sp>
      <p:sp>
        <p:nvSpPr>
          <p:cNvPr id="3" name="Content Placeholder 2"/>
          <p:cNvSpPr>
            <a:spLocks noGrp="1"/>
          </p:cNvSpPr>
          <p:nvPr>
            <p:ph idx="1"/>
          </p:nvPr>
        </p:nvSpPr>
        <p:spPr/>
        <p:txBody>
          <a:bodyPr/>
          <a:lstStyle/>
          <a:p>
            <a:pPr marL="0" indent="0">
              <a:buNone/>
            </a:pPr>
            <a:r>
              <a:rPr lang="en-US" dirty="0"/>
              <a:t>IMAGE_SYSTEM</a:t>
            </a:r>
            <a:r>
              <a:rPr lang="en-US" dirty="0" smtClean="0"/>
              <a:t>::</a:t>
            </a:r>
            <a:r>
              <a:rPr lang="en-US" dirty="0" err="1" smtClean="0"/>
              <a:t>computeNodeColor</a:t>
            </a:r>
            <a:r>
              <a:rPr lang="en-US" dirty="0" smtClean="0"/>
              <a:t>(IMAGE_NODE </a:t>
            </a:r>
            <a:r>
              <a:rPr lang="en-US" dirty="0"/>
              <a:t>*node</a:t>
            </a:r>
            <a:r>
              <a:rPr lang="en-US" dirty="0" smtClean="0"/>
              <a:t>)</a:t>
            </a:r>
          </a:p>
          <a:p>
            <a:pPr marL="0" indent="0">
              <a:buNone/>
            </a:pPr>
            <a:r>
              <a:rPr lang="en-US" dirty="0" smtClean="0"/>
              <a:t>IMAGE_SYSTEM::</a:t>
            </a:r>
            <a:r>
              <a:rPr lang="en-US" dirty="0" err="1" smtClean="0"/>
              <a:t>computeAverageColor</a:t>
            </a:r>
            <a:r>
              <a:rPr lang="en-US" dirty="0">
                <a:latin typeface="Courier New" panose="02070309020205020404" pitchFamily="49" charset="0"/>
              </a:rPr>
              <a:t>(</a:t>
            </a:r>
          </a:p>
          <a:p>
            <a:pPr marL="0" indent="0">
              <a:buNone/>
            </a:pPr>
            <a:r>
              <a:rPr lang="en-US" dirty="0">
                <a:latin typeface="Courier New" panose="02070309020205020404" pitchFamily="49" charset="0"/>
              </a:rPr>
              <a:t>    </a:t>
            </a:r>
            <a:r>
              <a:rPr lang="en-US" dirty="0" err="1">
                <a:solidFill>
                  <a:srgbClr val="0000FF"/>
                </a:solidFill>
                <a:latin typeface="Courier New" panose="02070309020205020404" pitchFamily="49" charset="0"/>
              </a:rPr>
              <a:t>int</a:t>
            </a:r>
            <a:r>
              <a:rPr lang="en-US" dirty="0">
                <a:solidFill>
                  <a:prstClr val="black"/>
                </a:solidFill>
                <a:latin typeface="Courier New" panose="02070309020205020404" pitchFamily="49" charset="0"/>
              </a:rPr>
              <a:t> </a:t>
            </a:r>
            <a:r>
              <a:rPr lang="en-US" dirty="0" err="1">
                <a:solidFill>
                  <a:prstClr val="black"/>
                </a:solidFill>
                <a:latin typeface="Courier New" panose="02070309020205020404" pitchFamily="49" charset="0"/>
              </a:rPr>
              <a:t>start_x</a:t>
            </a:r>
            <a:r>
              <a:rPr lang="en-US" dirty="0">
                <a:solidFill>
                  <a:prstClr val="black"/>
                </a:solidFill>
                <a:latin typeface="Courier New" panose="02070309020205020404" pitchFamily="49" charset="0"/>
              </a:rPr>
              <a:t>, </a:t>
            </a:r>
            <a:r>
              <a:rPr lang="en-US" dirty="0" err="1">
                <a:solidFill>
                  <a:srgbClr val="0000FF"/>
                </a:solidFill>
                <a:latin typeface="Courier New" panose="02070309020205020404" pitchFamily="49" charset="0"/>
              </a:rPr>
              <a:t>int</a:t>
            </a:r>
            <a:r>
              <a:rPr lang="en-US" dirty="0">
                <a:solidFill>
                  <a:prstClr val="black"/>
                </a:solidFill>
                <a:latin typeface="Courier New" panose="02070309020205020404" pitchFamily="49" charset="0"/>
              </a:rPr>
              <a:t> </a:t>
            </a:r>
            <a:r>
              <a:rPr lang="en-US" dirty="0" err="1">
                <a:solidFill>
                  <a:prstClr val="black"/>
                </a:solidFill>
                <a:latin typeface="Courier New" panose="02070309020205020404" pitchFamily="49" charset="0"/>
              </a:rPr>
              <a:t>start_y</a:t>
            </a:r>
            <a:r>
              <a:rPr lang="en-US" dirty="0">
                <a:solidFill>
                  <a:prstClr val="black"/>
                </a:solidFill>
                <a:latin typeface="Courier New" panose="02070309020205020404" pitchFamily="49" charset="0"/>
              </a:rPr>
              <a:t>, </a:t>
            </a:r>
          </a:p>
          <a:p>
            <a:pPr marL="0" indent="0">
              <a:buNone/>
            </a:pPr>
            <a:r>
              <a:rPr lang="en-US" dirty="0">
                <a:solidFill>
                  <a:prstClr val="black"/>
                </a:solidFill>
                <a:latin typeface="Courier New" panose="02070309020205020404" pitchFamily="49" charset="0"/>
              </a:rPr>
              <a:t>    </a:t>
            </a:r>
            <a:r>
              <a:rPr lang="en-US" dirty="0" err="1">
                <a:solidFill>
                  <a:srgbClr val="0000FF"/>
                </a:solidFill>
                <a:latin typeface="Courier New" panose="02070309020205020404" pitchFamily="49" charset="0"/>
              </a:rPr>
              <a:t>int</a:t>
            </a:r>
            <a:r>
              <a:rPr lang="en-US" dirty="0">
                <a:solidFill>
                  <a:prstClr val="black"/>
                </a:solidFill>
                <a:latin typeface="Courier New" panose="02070309020205020404" pitchFamily="49" charset="0"/>
              </a:rPr>
              <a:t> w, </a:t>
            </a:r>
            <a:r>
              <a:rPr lang="en-US" dirty="0" err="1">
                <a:solidFill>
                  <a:srgbClr val="0000FF"/>
                </a:solidFill>
                <a:latin typeface="Courier New" panose="02070309020205020404" pitchFamily="49" charset="0"/>
              </a:rPr>
              <a:t>int</a:t>
            </a:r>
            <a:r>
              <a:rPr lang="en-US" dirty="0">
                <a:solidFill>
                  <a:prstClr val="black"/>
                </a:solidFill>
                <a:latin typeface="Courier New" panose="02070309020205020404" pitchFamily="49" charset="0"/>
              </a:rPr>
              <a:t> h,</a:t>
            </a:r>
          </a:p>
          <a:p>
            <a:pPr marL="0" indent="0">
              <a:buNone/>
            </a:pPr>
            <a:r>
              <a:rPr lang="en-US" dirty="0">
                <a:solidFill>
                  <a:prstClr val="black"/>
                </a:solidFill>
                <a:latin typeface="Courier New" panose="02070309020205020404" pitchFamily="49" charset="0"/>
              </a:rPr>
              <a:t>    </a:t>
            </a:r>
            <a:r>
              <a:rPr lang="en-US" dirty="0">
                <a:solidFill>
                  <a:srgbClr val="0000FF"/>
                </a:solidFill>
                <a:latin typeface="Courier New" panose="02070309020205020404" pitchFamily="49" charset="0"/>
              </a:rPr>
              <a:t>float</a:t>
            </a:r>
            <a:r>
              <a:rPr lang="en-US" dirty="0">
                <a:solidFill>
                  <a:prstClr val="black"/>
                </a:solidFill>
                <a:latin typeface="Courier New" panose="02070309020205020404" pitchFamily="49" charset="0"/>
              </a:rPr>
              <a:t> &amp;r, </a:t>
            </a:r>
            <a:r>
              <a:rPr lang="en-US" dirty="0">
                <a:solidFill>
                  <a:srgbClr val="0000FF"/>
                </a:solidFill>
                <a:latin typeface="Courier New" panose="02070309020205020404" pitchFamily="49" charset="0"/>
              </a:rPr>
              <a:t>float</a:t>
            </a:r>
            <a:r>
              <a:rPr lang="en-US" dirty="0">
                <a:solidFill>
                  <a:prstClr val="black"/>
                </a:solidFill>
                <a:latin typeface="Courier New" panose="02070309020205020404" pitchFamily="49" charset="0"/>
              </a:rPr>
              <a:t> &amp;g, </a:t>
            </a:r>
            <a:r>
              <a:rPr lang="en-US" dirty="0">
                <a:solidFill>
                  <a:srgbClr val="0000FF"/>
                </a:solidFill>
                <a:latin typeface="Courier New" panose="02070309020205020404" pitchFamily="49" charset="0"/>
              </a:rPr>
              <a:t>float</a:t>
            </a:r>
            <a:r>
              <a:rPr lang="en-US" dirty="0">
                <a:solidFill>
                  <a:prstClr val="black"/>
                </a:solidFill>
                <a:latin typeface="Courier New" panose="02070309020205020404" pitchFamily="49" charset="0"/>
              </a:rPr>
              <a:t> &amp;b</a:t>
            </a:r>
          </a:p>
          <a:p>
            <a:pPr marL="0" indent="0">
              <a:buNone/>
            </a:pPr>
            <a:r>
              <a:rPr lang="en-US" dirty="0">
                <a:solidFill>
                  <a:prstClr val="black"/>
                </a:solidFill>
                <a:latin typeface="Courier New" panose="02070309020205020404" pitchFamily="49" charset="0"/>
              </a:rPr>
              <a:t>    ) </a:t>
            </a:r>
            <a:r>
              <a:rPr lang="en-US" dirty="0" err="1">
                <a:solidFill>
                  <a:srgbClr val="0000FF"/>
                </a:solidFill>
                <a:latin typeface="Courier New" panose="02070309020205020404" pitchFamily="49" charset="0"/>
              </a:rPr>
              <a:t>const</a:t>
            </a:r>
            <a:r>
              <a:rPr lang="en-US" dirty="0">
                <a:solidFill>
                  <a:prstClr val="black"/>
                </a:solidFill>
                <a:latin typeface="Courier New" panose="02070309020205020404" pitchFamily="49" charset="0"/>
              </a:rPr>
              <a:t> </a:t>
            </a:r>
          </a:p>
          <a:p>
            <a:pPr marL="0" indent="0">
              <a:buNone/>
            </a:pPr>
            <a:r>
              <a:rPr lang="en-US" dirty="0" smtClean="0"/>
              <a:t>Hint: call </a:t>
            </a:r>
            <a:r>
              <a:rPr lang="pt-BR" dirty="0"/>
              <a:t>m_Image-&gt;getPixelColor(i, j, pr, pg, pb</a:t>
            </a:r>
            <a:r>
              <a:rPr lang="pt-BR" dirty="0" smtClean="0"/>
              <a:t>); to get color at pixel (i,j)</a:t>
            </a:r>
            <a:endParaRPr lang="pt-BR"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6240915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 the disks hierarchically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IMAGE_SYSTEM::</a:t>
            </a:r>
            <a:r>
              <a:rPr lang="en-US" dirty="0" err="1"/>
              <a:t>draw_Disks_Dynamic</a:t>
            </a:r>
            <a:r>
              <a:rPr lang="en-US" dirty="0"/>
              <a:t>( ) </a:t>
            </a:r>
            <a:r>
              <a:rPr lang="en-US" dirty="0" err="1" smtClean="0"/>
              <a:t>const</a:t>
            </a:r>
            <a:endParaRPr lang="en-US" dirty="0" smtClean="0"/>
          </a:p>
          <a:p>
            <a:pPr marL="0" indent="0">
              <a:buNone/>
            </a:pPr>
            <a:endParaRPr lang="en-US" dirty="0" smtClean="0"/>
          </a:p>
          <a:p>
            <a:pPr marL="0" indent="0">
              <a:buNone/>
            </a:pPr>
            <a:r>
              <a:rPr lang="en-US" dirty="0"/>
              <a:t>IMAGE_SYSTEM::</a:t>
            </a:r>
            <a:r>
              <a:rPr lang="en-US" dirty="0" err="1"/>
              <a:t>draw_Disks_Dynamic</a:t>
            </a:r>
            <a:r>
              <a:rPr lang="en-US" dirty="0"/>
              <a:t>( </a:t>
            </a:r>
            <a:r>
              <a:rPr lang="en-US" dirty="0" err="1"/>
              <a:t>const</a:t>
            </a:r>
            <a:r>
              <a:rPr lang="en-US" dirty="0"/>
              <a:t> IMAGE_NODE *node) </a:t>
            </a:r>
            <a:r>
              <a:rPr lang="en-US" dirty="0" err="1"/>
              <a:t>const</a:t>
            </a:r>
            <a:endParaRPr lang="en-US" dirty="0"/>
          </a:p>
          <a:p>
            <a:pPr marL="0" indent="0">
              <a:buNone/>
            </a:pPr>
            <a:endParaRPr lang="en-US" dirty="0" smtClean="0"/>
          </a:p>
          <a:p>
            <a:pPr marL="0" indent="0">
              <a:buNone/>
            </a:pPr>
            <a:r>
              <a:rPr lang="en-US" dirty="0" smtClean="0"/>
              <a:t>Draw an IMAGE_NODE *node:</a:t>
            </a:r>
          </a:p>
          <a:p>
            <a:pPr marL="0" indent="0">
              <a:buNone/>
            </a:pPr>
            <a:r>
              <a:rPr lang="en-US" dirty="0" err="1"/>
              <a:t>int</a:t>
            </a:r>
            <a:r>
              <a:rPr lang="en-US" dirty="0"/>
              <a:t> </a:t>
            </a:r>
            <a:r>
              <a:rPr lang="en-US" dirty="0" err="1"/>
              <a:t>wImage</a:t>
            </a:r>
            <a:r>
              <a:rPr lang="en-US" dirty="0"/>
              <a:t>, </a:t>
            </a:r>
            <a:r>
              <a:rPr lang="en-US" dirty="0" err="1"/>
              <a:t>hImage</a:t>
            </a:r>
            <a:r>
              <a:rPr lang="en-US" dirty="0"/>
              <a:t>;</a:t>
            </a:r>
          </a:p>
          <a:p>
            <a:pPr marL="0" indent="0">
              <a:buNone/>
            </a:pPr>
            <a:r>
              <a:rPr lang="en-US" dirty="0" err="1" smtClean="0"/>
              <a:t>m_Image</a:t>
            </a:r>
            <a:r>
              <a:rPr lang="en-US" dirty="0" smtClean="0"/>
              <a:t>-</a:t>
            </a:r>
            <a:r>
              <a:rPr lang="en-US" dirty="0"/>
              <a:t>&gt;</a:t>
            </a:r>
            <a:r>
              <a:rPr lang="en-US" dirty="0" err="1"/>
              <a:t>getInfo</a:t>
            </a:r>
            <a:r>
              <a:rPr lang="en-US" dirty="0"/>
              <a:t>(</a:t>
            </a:r>
            <a:r>
              <a:rPr lang="en-US" dirty="0" err="1"/>
              <a:t>wImage</a:t>
            </a:r>
            <a:r>
              <a:rPr lang="en-US" dirty="0"/>
              <a:t>, </a:t>
            </a:r>
            <a:r>
              <a:rPr lang="en-US" dirty="0" err="1"/>
              <a:t>hImage</a:t>
            </a:r>
            <a:r>
              <a:rPr lang="en-US" dirty="0"/>
              <a:t>);</a:t>
            </a:r>
          </a:p>
          <a:p>
            <a:pPr marL="0" indent="0">
              <a:buNone/>
            </a:pPr>
            <a:r>
              <a:rPr lang="en-US" dirty="0" smtClean="0"/>
              <a:t>node-</a:t>
            </a:r>
            <a:r>
              <a:rPr lang="en-US" dirty="0"/>
              <a:t>&gt;</a:t>
            </a:r>
            <a:r>
              <a:rPr lang="en-US" dirty="0" err="1"/>
              <a:t>drawDisk_TriangleFan</a:t>
            </a:r>
            <a:r>
              <a:rPr lang="en-US" dirty="0"/>
              <a:t>(  </a:t>
            </a:r>
            <a:r>
              <a:rPr lang="en-US" dirty="0" err="1"/>
              <a:t>wImage</a:t>
            </a:r>
            <a:r>
              <a:rPr lang="en-US" dirty="0"/>
              <a:t>, </a:t>
            </a:r>
            <a:r>
              <a:rPr lang="en-US" dirty="0" err="1"/>
              <a:t>hImage</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687132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95313" y="539750"/>
            <a:ext cx="10515600" cy="4351338"/>
          </a:xfrm>
        </p:spPr>
        <p:txBody>
          <a:bodyPr/>
          <a:lstStyle/>
          <a:p>
            <a:pPr marL="0" indent="0">
              <a:buNone/>
            </a:pPr>
            <a:r>
              <a:rPr lang="en-US" altLang="zh-TW" dirty="0" smtClean="0"/>
              <a:t>Enjoy programming! </a:t>
            </a:r>
            <a:endParaRPr lang="zh-TW" altLang="en-US" dirty="0"/>
          </a:p>
        </p:txBody>
      </p:sp>
      <p:pic>
        <p:nvPicPr>
          <p:cNvPr id="5" name="圖片 4"/>
          <p:cNvPicPr>
            <a:picLocks noChangeAspect="1"/>
          </p:cNvPicPr>
          <p:nvPr/>
        </p:nvPicPr>
        <p:blipFill rotWithShape="1">
          <a:blip r:embed="rId2"/>
          <a:srcRect l="21746" t="3058" r="22804" b="7715"/>
          <a:stretch/>
        </p:blipFill>
        <p:spPr>
          <a:xfrm>
            <a:off x="3363005" y="1214439"/>
            <a:ext cx="4238171" cy="4262436"/>
          </a:xfrm>
          <a:prstGeom prst="rect">
            <a:avLst/>
          </a:prstGeom>
        </p:spPr>
      </p:pic>
      <p:sp>
        <p:nvSpPr>
          <p:cNvPr id="4" name="笑臉 3"/>
          <p:cNvSpPr/>
          <p:nvPr/>
        </p:nvSpPr>
        <p:spPr>
          <a:xfrm>
            <a:off x="5024891" y="2888457"/>
            <a:ext cx="914400" cy="914400"/>
          </a:xfrm>
          <a:prstGeom prst="smileyFac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Title 1"/>
          <p:cNvSpPr>
            <a:spLocks noGrp="1"/>
          </p:cNvSpPr>
          <p:nvPr>
            <p:ph type="title"/>
          </p:nvPr>
        </p:nvSpPr>
        <p:spPr>
          <a:xfrm>
            <a:off x="10782300" y="5476875"/>
            <a:ext cx="1409700" cy="1325563"/>
          </a:xfrm>
        </p:spPr>
        <p:txBody>
          <a:bodyPr/>
          <a:lstStyle/>
          <a:p>
            <a:r>
              <a:rPr lang="en-US" dirty="0" smtClean="0"/>
              <a:t>End</a:t>
            </a:r>
            <a:endParaRPr lang="en-US" dirty="0"/>
          </a:p>
        </p:txBody>
      </p:sp>
    </p:spTree>
    <p:extLst>
      <p:ext uri="{BB962C8B-B14F-4D97-AF65-F5344CB8AC3E}">
        <p14:creationId xmlns:p14="http://schemas.microsoft.com/office/powerpoint/2010/main" val="1870247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0"/>
            <a:ext cx="10515600" cy="1325563"/>
          </a:xfrm>
        </p:spPr>
        <p:txBody>
          <a:bodyPr/>
          <a:lstStyle/>
          <a:p>
            <a:r>
              <a:rPr lang="en-US" altLang="zh-TW" dirty="0" smtClean="0"/>
              <a:t>Files can be modified</a:t>
            </a:r>
            <a:endParaRPr lang="zh-TW" altLang="en-US" dirty="0"/>
          </a:p>
        </p:txBody>
      </p:sp>
      <p:sp>
        <p:nvSpPr>
          <p:cNvPr id="3" name="內容版面配置區 2"/>
          <p:cNvSpPr>
            <a:spLocks noGrp="1"/>
          </p:cNvSpPr>
          <p:nvPr>
            <p:ph idx="1"/>
          </p:nvPr>
        </p:nvSpPr>
        <p:spPr>
          <a:xfrm>
            <a:off x="838200" y="1025236"/>
            <a:ext cx="10515600" cy="5597237"/>
          </a:xfrm>
        </p:spPr>
        <p:txBody>
          <a:bodyPr>
            <a:normAutofit fontScale="85000" lnSpcReduction="20000"/>
          </a:bodyPr>
          <a:lstStyle/>
          <a:p>
            <a:pPr marL="0" indent="0">
              <a:buNone/>
            </a:pPr>
            <a:r>
              <a:rPr lang="en-US" altLang="zh-TW" dirty="0"/>
              <a:t>You can add new functions/methods or delete existing </a:t>
            </a:r>
            <a:r>
              <a:rPr lang="en-US" altLang="zh-TW" dirty="0" smtClean="0"/>
              <a:t>functions/methods.</a:t>
            </a:r>
            <a:endParaRPr lang="en-US" altLang="zh-TW" dirty="0"/>
          </a:p>
          <a:p>
            <a:pPr marL="0" indent="0">
              <a:buNone/>
            </a:pPr>
            <a:r>
              <a:rPr lang="en-US" altLang="zh-TW" dirty="0" smtClean="0"/>
              <a:t>You can only modify the following files in</a:t>
            </a:r>
          </a:p>
          <a:p>
            <a:pPr marL="0" indent="0">
              <a:buNone/>
            </a:pPr>
            <a:r>
              <a:rPr lang="en-US" altLang="zh-TW" dirty="0" smtClean="0"/>
              <a:t>   ./00Student_Work/00_SimpleInteractiveSystem</a:t>
            </a:r>
          </a:p>
          <a:p>
            <a:pPr marL="514350" indent="-514350">
              <a:buFont typeface="+mj-lt"/>
              <a:buAutoNum type="arabicPeriod"/>
            </a:pPr>
            <a:r>
              <a:rPr lang="en-US" altLang="zh-TW" dirty="0" smtClean="0"/>
              <a:t>mySystem_2048.cpp</a:t>
            </a:r>
          </a:p>
          <a:p>
            <a:pPr marL="514350" indent="-514350">
              <a:buFont typeface="+mj-lt"/>
              <a:buAutoNum type="arabicPeriod"/>
            </a:pPr>
            <a:r>
              <a:rPr lang="en-US" altLang="zh-TW" dirty="0" smtClean="0"/>
              <a:t>mySystem_2048.h</a:t>
            </a:r>
          </a:p>
          <a:p>
            <a:pPr marL="514350" indent="-514350">
              <a:buFont typeface="+mj-lt"/>
              <a:buAutoNum type="arabicPeriod"/>
            </a:pPr>
            <a:r>
              <a:rPr lang="en-US" altLang="zh-TW" dirty="0" smtClean="0"/>
              <a:t>mySystem_2048_draw.cpp</a:t>
            </a:r>
          </a:p>
          <a:p>
            <a:pPr marL="514350" indent="-514350">
              <a:buFont typeface="+mj-lt"/>
              <a:buAutoNum type="arabicPeriod"/>
            </a:pPr>
            <a:r>
              <a:rPr lang="en-US" altLang="zh-TW" dirty="0" smtClean="0"/>
              <a:t>mySystem_GraphSystem.cpp</a:t>
            </a:r>
          </a:p>
          <a:p>
            <a:pPr marL="514350" indent="-514350">
              <a:buFont typeface="+mj-lt"/>
              <a:buAutoNum type="arabicPeriod"/>
            </a:pPr>
            <a:r>
              <a:rPr lang="en-US" altLang="zh-TW" dirty="0" err="1" smtClean="0"/>
              <a:t>mySystem_GraphSystem.h</a:t>
            </a:r>
            <a:endParaRPr lang="en-US" altLang="zh-TW" dirty="0" smtClean="0"/>
          </a:p>
          <a:p>
            <a:pPr marL="514350" indent="-514350">
              <a:buFont typeface="+mj-lt"/>
              <a:buAutoNum type="arabicPeriod"/>
            </a:pPr>
            <a:r>
              <a:rPr lang="en-US" altLang="zh-TW" dirty="0" smtClean="0"/>
              <a:t>mySystem_GraphSystem_draw.cpp</a:t>
            </a:r>
          </a:p>
          <a:p>
            <a:pPr marL="514350" indent="-514350">
              <a:buFont typeface="+mj-lt"/>
              <a:buAutoNum type="arabicPeriod"/>
            </a:pPr>
            <a:r>
              <a:rPr lang="en-US" altLang="zh-TW" dirty="0" smtClean="0"/>
              <a:t>mySystem_ImageEditor.cpp</a:t>
            </a:r>
          </a:p>
          <a:p>
            <a:pPr marL="514350" indent="-514350">
              <a:buFont typeface="+mj-lt"/>
              <a:buAutoNum type="arabicPeriod"/>
            </a:pPr>
            <a:r>
              <a:rPr lang="en-US" altLang="zh-TW" dirty="0" err="1" smtClean="0"/>
              <a:t>mySystem_ImageEditor.h</a:t>
            </a:r>
            <a:endParaRPr lang="en-US" altLang="zh-TW" dirty="0" smtClean="0"/>
          </a:p>
          <a:p>
            <a:pPr marL="514350" indent="-514350">
              <a:buFont typeface="+mj-lt"/>
              <a:buAutoNum type="arabicPeriod"/>
            </a:pPr>
            <a:r>
              <a:rPr lang="en-US" altLang="zh-TW" dirty="0" smtClean="0"/>
              <a:t>mySystem_ImageEditor_draw.cpp</a:t>
            </a:r>
          </a:p>
          <a:p>
            <a:pPr marL="0" indent="0">
              <a:buNone/>
            </a:pPr>
            <a:r>
              <a:rPr lang="en-US" altLang="zh-TW" b="1" dirty="0">
                <a:solidFill>
                  <a:srgbClr val="C00000"/>
                </a:solidFill>
              </a:rPr>
              <a:t>You must not modify other files that are not listed here</a:t>
            </a:r>
            <a:r>
              <a:rPr lang="en-US" altLang="zh-TW" b="1" dirty="0" smtClean="0">
                <a:solidFill>
                  <a:srgbClr val="C00000"/>
                </a:solidFill>
              </a:rPr>
              <a:t>.</a:t>
            </a:r>
          </a:p>
          <a:p>
            <a:pPr marL="0" indent="0">
              <a:buNone/>
            </a:pPr>
            <a:r>
              <a:rPr lang="en-US" altLang="zh-TW" b="1" dirty="0" smtClean="0"/>
              <a:t>If you have finished assignment THREE, you are suggested to copy these files to the provided template. </a:t>
            </a:r>
            <a:r>
              <a:rPr lang="en-US" altLang="zh-TW" b="1" dirty="0" smtClean="0">
                <a:solidFill>
                  <a:srgbClr val="C00000"/>
                </a:solidFill>
              </a:rPr>
              <a:t>YOU MUST NOT modify other files.</a:t>
            </a:r>
            <a:endParaRPr lang="en-US" altLang="zh-TW" b="1" dirty="0">
              <a:solidFill>
                <a:srgbClr val="C00000"/>
              </a:solidFill>
            </a:endParaRPr>
          </a:p>
        </p:txBody>
      </p:sp>
    </p:spTree>
    <p:extLst>
      <p:ext uri="{BB962C8B-B14F-4D97-AF65-F5344CB8AC3E}">
        <p14:creationId xmlns:p14="http://schemas.microsoft.com/office/powerpoint/2010/main" val="651655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t>
            </a:r>
            <a:r>
              <a:rPr lang="en-US" smtClean="0"/>
              <a:t>demo program(s)/figure(s)</a:t>
            </a:r>
            <a:endParaRPr lang="en-US" dirty="0"/>
          </a:p>
        </p:txBody>
      </p:sp>
      <p:sp>
        <p:nvSpPr>
          <p:cNvPr id="3" name="Content Placeholder 2"/>
          <p:cNvSpPr>
            <a:spLocks noGrp="1"/>
          </p:cNvSpPr>
          <p:nvPr>
            <p:ph idx="1"/>
          </p:nvPr>
        </p:nvSpPr>
        <p:spPr/>
        <p:txBody>
          <a:bodyPr/>
          <a:lstStyle/>
          <a:p>
            <a:r>
              <a:rPr lang="en-US" b="1" dirty="0" smtClean="0">
                <a:solidFill>
                  <a:srgbClr val="C00000"/>
                </a:solidFill>
              </a:rPr>
              <a:t>If there is a demo program/figure(s), it/they may have bugs</a:t>
            </a:r>
            <a:r>
              <a:rPr lang="en-US" dirty="0" smtClean="0"/>
              <a:t>. It/they shows you some functions that are relevant to the questions. But some of the functions may be incorrect. It is for your own reference. </a:t>
            </a:r>
          </a:p>
          <a:p>
            <a:endParaRPr lang="en-US" dirty="0"/>
          </a:p>
          <a:p>
            <a:r>
              <a:rPr lang="en-US" dirty="0" smtClean="0"/>
              <a:t>You must follow the instruction to finish the questions. </a:t>
            </a:r>
            <a:r>
              <a:rPr lang="en-US" b="1" dirty="0" smtClean="0"/>
              <a:t>We mark your programs based on the instruction.</a:t>
            </a:r>
            <a:endParaRPr lang="en-US" b="1" dirty="0"/>
          </a:p>
        </p:txBody>
      </p:sp>
    </p:spTree>
    <p:extLst>
      <p:ext uri="{BB962C8B-B14F-4D97-AF65-F5344CB8AC3E}">
        <p14:creationId xmlns:p14="http://schemas.microsoft.com/office/powerpoint/2010/main" val="1458267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7869" y="0"/>
            <a:ext cx="10515600" cy="1325563"/>
          </a:xfrm>
        </p:spPr>
        <p:txBody>
          <a:bodyPr/>
          <a:lstStyle/>
          <a:p>
            <a:r>
              <a:rPr lang="en-US" altLang="zh-TW" b="1" dirty="0" smtClean="0"/>
              <a:t>System key usage</a:t>
            </a:r>
            <a:endParaRPr lang="zh-TW" altLang="en-US" b="1" dirty="0"/>
          </a:p>
        </p:txBody>
      </p:sp>
      <p:sp>
        <p:nvSpPr>
          <p:cNvPr id="3" name="內容版面配置區 2"/>
          <p:cNvSpPr>
            <a:spLocks noGrp="1"/>
          </p:cNvSpPr>
          <p:nvPr>
            <p:ph idx="1"/>
          </p:nvPr>
        </p:nvSpPr>
        <p:spPr>
          <a:xfrm>
            <a:off x="447869" y="1311275"/>
            <a:ext cx="11495315" cy="4351338"/>
          </a:xfrm>
        </p:spPr>
        <p:txBody>
          <a:bodyPr>
            <a:normAutofit fontScale="92500" lnSpcReduction="10000"/>
          </a:bodyPr>
          <a:lstStyle/>
          <a:p>
            <a:pPr marL="0" indent="0">
              <a:buNone/>
            </a:pPr>
            <a:endParaRPr lang="en-US" altLang="zh-TW" sz="4000" dirty="0" smtClean="0"/>
          </a:p>
          <a:p>
            <a:r>
              <a:rPr lang="en-US" altLang="zh-TW" sz="4000" dirty="0" smtClean="0"/>
              <a:t>F1: The Graph system		 (45%)</a:t>
            </a:r>
            <a:endParaRPr lang="en-US" altLang="zh-TW" sz="4000" dirty="0"/>
          </a:p>
          <a:p>
            <a:r>
              <a:rPr lang="en-US" altLang="zh-TW" sz="4000" dirty="0" smtClean="0"/>
              <a:t>F2</a:t>
            </a:r>
            <a:r>
              <a:rPr lang="en-US" altLang="zh-TW" sz="4000" dirty="0"/>
              <a:t>: 2048				 </a:t>
            </a:r>
            <a:r>
              <a:rPr lang="en-US" altLang="zh-TW" sz="4000" dirty="0" smtClean="0"/>
              <a:t>(45%)</a:t>
            </a:r>
          </a:p>
          <a:p>
            <a:r>
              <a:rPr lang="en-US" altLang="zh-TW" sz="4000" dirty="0" smtClean="0"/>
              <a:t>F4: Image </a:t>
            </a:r>
            <a:r>
              <a:rPr lang="en-US" altLang="zh-TW" sz="4000" dirty="0"/>
              <a:t>processing		 </a:t>
            </a:r>
            <a:r>
              <a:rPr lang="en-US" altLang="zh-TW" sz="4000" dirty="0" smtClean="0"/>
              <a:t>(10</a:t>
            </a:r>
            <a:r>
              <a:rPr lang="en-US" altLang="zh-TW" sz="4000" dirty="0"/>
              <a:t>%)</a:t>
            </a:r>
            <a:endParaRPr lang="en-US" altLang="zh-TW" sz="4000" dirty="0" smtClean="0"/>
          </a:p>
          <a:p>
            <a:r>
              <a:rPr lang="en-US" altLang="zh-TW" sz="4000" dirty="0" smtClean="0"/>
              <a:t>F5: Show student information on the top bar</a:t>
            </a:r>
            <a:endParaRPr lang="en-US" altLang="zh-TW" sz="4000" dirty="0"/>
          </a:p>
          <a:p>
            <a:r>
              <a:rPr lang="en-US" altLang="zh-TW" sz="4000" dirty="0" smtClean="0"/>
              <a:t> ‘s’: Show student information on the console window</a:t>
            </a:r>
          </a:p>
          <a:p>
            <a:r>
              <a:rPr lang="en-US" altLang="zh-TW" sz="4000" dirty="0" smtClean="0"/>
              <a:t>ESC: quit the program </a:t>
            </a:r>
            <a:endParaRPr lang="zh-TW" altLang="en-US" sz="4000" dirty="0"/>
          </a:p>
        </p:txBody>
      </p:sp>
      <p:sp>
        <p:nvSpPr>
          <p:cNvPr id="4" name="TextBox 3"/>
          <p:cNvSpPr txBox="1"/>
          <p:nvPr/>
        </p:nvSpPr>
        <p:spPr>
          <a:xfrm>
            <a:off x="254957" y="1063953"/>
            <a:ext cx="11881138" cy="523220"/>
          </a:xfrm>
          <a:prstGeom prst="rect">
            <a:avLst/>
          </a:prstGeom>
          <a:noFill/>
        </p:spPr>
        <p:txBody>
          <a:bodyPr wrap="none" rtlCol="0">
            <a:spAutoFit/>
          </a:bodyPr>
          <a:lstStyle/>
          <a:p>
            <a:r>
              <a:rPr lang="en-US" sz="2800" b="1" dirty="0" smtClean="0">
                <a:solidFill>
                  <a:srgbClr val="C00000"/>
                </a:solidFill>
              </a:rPr>
              <a:t>You must finish the option for key F5 to score and otherwise your score is zero.</a:t>
            </a:r>
            <a:endParaRPr lang="en-US" sz="2800" b="1" dirty="0">
              <a:solidFill>
                <a:srgbClr val="C00000"/>
              </a:solidFill>
            </a:endParaRPr>
          </a:p>
        </p:txBody>
      </p:sp>
    </p:spTree>
    <p:extLst>
      <p:ext uri="{BB962C8B-B14F-4D97-AF65-F5344CB8AC3E}">
        <p14:creationId xmlns:p14="http://schemas.microsoft.com/office/powerpoint/2010/main" val="42665774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19746" y="466"/>
            <a:ext cx="10515600" cy="1325563"/>
          </a:xfrm>
        </p:spPr>
        <p:txBody>
          <a:bodyPr>
            <a:normAutofit/>
          </a:bodyPr>
          <a:lstStyle/>
          <a:p>
            <a:r>
              <a:rPr lang="en-US" altLang="zh-TW" dirty="0" smtClean="0"/>
              <a:t>Question 1. Graph System. Key F1</a:t>
            </a:r>
            <a:endParaRPr lang="zh-TW" altLang="en-US" dirty="0"/>
          </a:p>
        </p:txBody>
      </p:sp>
      <p:sp>
        <p:nvSpPr>
          <p:cNvPr id="3" name="內容版面配置區 2"/>
          <p:cNvSpPr>
            <a:spLocks noGrp="1"/>
          </p:cNvSpPr>
          <p:nvPr>
            <p:ph idx="1"/>
          </p:nvPr>
        </p:nvSpPr>
        <p:spPr>
          <a:xfrm>
            <a:off x="419746" y="1326029"/>
            <a:ext cx="11610889" cy="5225142"/>
          </a:xfrm>
        </p:spPr>
        <p:txBody>
          <a:bodyPr>
            <a:normAutofit/>
          </a:bodyPr>
          <a:lstStyle/>
          <a:p>
            <a:r>
              <a:rPr lang="en-US" altLang="zh-TW" sz="3200" dirty="0" smtClean="0"/>
              <a:t>There are four tasks. You must implement all of them.</a:t>
            </a:r>
          </a:p>
          <a:p>
            <a:endParaRPr lang="zh-TW" altLang="en-US" sz="3200" dirty="0"/>
          </a:p>
        </p:txBody>
      </p:sp>
    </p:spTree>
    <p:extLst>
      <p:ext uri="{BB962C8B-B14F-4D97-AF65-F5344CB8AC3E}">
        <p14:creationId xmlns:p14="http://schemas.microsoft.com/office/powerpoint/2010/main" val="566992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5783</TotalTime>
  <Words>3630</Words>
  <Application>Microsoft Office PowerPoint</Application>
  <PresentationFormat>Widescreen</PresentationFormat>
  <Paragraphs>568</Paragraphs>
  <Slides>54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新細明體</vt:lpstr>
      <vt:lpstr>Arial</vt:lpstr>
      <vt:lpstr>Calibri</vt:lpstr>
      <vt:lpstr>Calibri Light</vt:lpstr>
      <vt:lpstr>Consolas</vt:lpstr>
      <vt:lpstr>Courier New</vt:lpstr>
      <vt:lpstr>Wingdings</vt:lpstr>
      <vt:lpstr>Office 佈景主題</vt:lpstr>
      <vt:lpstr>OOP Final Programming Test Instruction</vt:lpstr>
      <vt:lpstr>We will rebuild your program to mark it. Delete all the .exe file(s) before marking.   If you do not use the template to implement, your score is zero.</vt:lpstr>
      <vt:lpstr>Instruction</vt:lpstr>
      <vt:lpstr>Main Task (MUST IMPLEMENT)</vt:lpstr>
      <vt:lpstr>Main Task (MUST IMPLEMENT)</vt:lpstr>
      <vt:lpstr>Files can be modified</vt:lpstr>
      <vt:lpstr>About the demo program(s)/figure(s)</vt:lpstr>
      <vt:lpstr>System key usage</vt:lpstr>
      <vt:lpstr>Question 1. Graph System. Key F1</vt:lpstr>
      <vt:lpstr>Question 1. Graph System. Key F1</vt:lpstr>
      <vt:lpstr>Question 1</vt:lpstr>
      <vt:lpstr>Question 1.</vt:lpstr>
      <vt:lpstr>Question 1: Task One</vt:lpstr>
      <vt:lpstr>Question 1: Task Two</vt:lpstr>
      <vt:lpstr>Question 1: Task Two – Hint One</vt:lpstr>
      <vt:lpstr>Question 1: Task Two – Hint Two</vt:lpstr>
      <vt:lpstr>Question 1: Task Three</vt:lpstr>
      <vt:lpstr>Question 1: Task Three - Hint</vt:lpstr>
      <vt:lpstr>Question 1: Task Four</vt:lpstr>
      <vt:lpstr>Question 1: Task Four</vt:lpstr>
      <vt:lpstr>Question 1: Task Four - Hint</vt:lpstr>
      <vt:lpstr>Question 1: Task Four - Hint</vt:lpstr>
      <vt:lpstr>Question 1: Marking Scheme</vt:lpstr>
      <vt:lpstr>Question 2. 2048. Key F2</vt:lpstr>
      <vt:lpstr>Question 2. 2048 </vt:lpstr>
      <vt:lpstr>Question 2: Task One</vt:lpstr>
      <vt:lpstr>Question 2: Task One - Hint</vt:lpstr>
      <vt:lpstr>Question 2: Task Two</vt:lpstr>
      <vt:lpstr>Question 2: Task Three</vt:lpstr>
      <vt:lpstr>Question 2: Task Three – Example ‘Move down’</vt:lpstr>
      <vt:lpstr>Question 2: Task Three – Example ‘Move Right’</vt:lpstr>
      <vt:lpstr>Question 2: Task Four – Sort numbers in columns </vt:lpstr>
      <vt:lpstr>Question 2: Task Five – Sort numbers in rows </vt:lpstr>
      <vt:lpstr>Question 2: Marking Scheme</vt:lpstr>
      <vt:lpstr>Question 3. Image processing. Key F4 </vt:lpstr>
      <vt:lpstr>Question 3. Hierarchical structure and nodes</vt:lpstr>
      <vt:lpstr>Question 3. Filled disks</vt:lpstr>
      <vt:lpstr>Question 3. Node level</vt:lpstr>
      <vt:lpstr>Introduction</vt:lpstr>
      <vt:lpstr>Question 3: Main tasks</vt:lpstr>
      <vt:lpstr>Question 3: Task One</vt:lpstr>
      <vt:lpstr>Question 3: Task One - Hint</vt:lpstr>
      <vt:lpstr>Question 3: Task Two</vt:lpstr>
      <vt:lpstr>Question 3: Task Three</vt:lpstr>
      <vt:lpstr>Question 3: Task Four</vt:lpstr>
      <vt:lpstr>Question 3: Task Five</vt:lpstr>
      <vt:lpstr>Question 3: Task Five - Hint</vt:lpstr>
      <vt:lpstr>Question 3: Marking Scheme</vt:lpstr>
      <vt:lpstr>Question 3</vt:lpstr>
      <vt:lpstr>How to draw the image?</vt:lpstr>
      <vt:lpstr>How do we draw a filled disk? But wait! What is the radius of the filled disk?</vt:lpstr>
      <vt:lpstr>Average Color Computation</vt:lpstr>
      <vt:lpstr>Draw the disks hierarchically</vt:lpstr>
      <vt:lpstr>End</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Final Programming Test</dc:title>
  <dc:creator>User</dc:creator>
  <cp:lastModifiedBy>Windows User</cp:lastModifiedBy>
  <cp:revision>1399</cp:revision>
  <dcterms:created xsi:type="dcterms:W3CDTF">2016-05-28T12:52:52Z</dcterms:created>
  <dcterms:modified xsi:type="dcterms:W3CDTF">2022-06-10T06:59:51Z</dcterms:modified>
</cp:coreProperties>
</file>